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4" r:id="rId29"/>
    <p:sldId id="280" r:id="rId30"/>
    <p:sldId id="283" r:id="rId31"/>
    <p:sldId id="287" r:id="rId32"/>
    <p:sldId id="286" r:id="rId33"/>
    <p:sldId id="285" r:id="rId34"/>
    <p:sldId id="289" r:id="rId35"/>
    <p:sldId id="290" r:id="rId36"/>
    <p:sldId id="288" r:id="rId37"/>
    <p:sldId id="291" r:id="rId38"/>
    <p:sldId id="292" r:id="rId39"/>
    <p:sldId id="293" r:id="rId40"/>
    <p:sldId id="295" r:id="rId41"/>
    <p:sldId id="294" r:id="rId42"/>
    <p:sldId id="297" r:id="rId43"/>
    <p:sldId id="281" r:id="rId44"/>
    <p:sldId id="282" r:id="rId4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lvl1pPr>
    <a:lvl2pPr marL="0" marR="0" indent="45720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lvl2pPr>
    <a:lvl3pPr marL="0" marR="0" indent="91440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lvl3pPr>
    <a:lvl4pPr marL="0" marR="0" indent="137160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lvl4pPr>
    <a:lvl5pPr marL="0" marR="0" indent="182880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lvl5pPr>
    <a:lvl6pPr marL="0" marR="0" indent="228600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lvl6pPr>
    <a:lvl7pPr marL="0" marR="0" indent="274320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lvl7pPr>
    <a:lvl8pPr marL="0" marR="0" indent="320040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lvl8pPr>
    <a:lvl9pPr marL="0" marR="0" indent="365760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109EE-235E-428D-909C-E8A0E062197C}" v="13203" dt="2020-04-10T09:25:36.57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Roboto Regular"/>
          <a:ea typeface="Roboto Regular"/>
          <a:cs typeface="Roboto Regular"/>
        </a:font>
        <a:srgbClr val="262626"/>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CE3"/>
          </a:solidFill>
        </a:fill>
      </a:tcStyle>
    </a:wholeTbl>
    <a:band2H>
      <a:tcTxStyle/>
      <a:tcStyle>
        <a:tcBdr/>
        <a:fill>
          <a:solidFill>
            <a:srgbClr val="E8EEF1"/>
          </a:solidFill>
        </a:fill>
      </a:tcStyle>
    </a:band2H>
    <a:firstCol>
      <a:tcTxStyle b="on" i="off">
        <a:font>
          <a:latin typeface="Roboto Bold"/>
          <a:ea typeface="Roboto Bold"/>
          <a:cs typeface="Roboto 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
          <a:latin typeface="Roboto Bold"/>
          <a:ea typeface="Roboto Bold"/>
          <a:cs typeface="Roboto Bold"/>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
          <a:latin typeface="Roboto Bold"/>
          <a:ea typeface="Roboto Bold"/>
          <a:cs typeface="Roboto 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Roboto Regular"/>
          <a:ea typeface="Roboto Regular"/>
          <a:cs typeface="Roboto Regular"/>
        </a:font>
        <a:srgbClr val="262626"/>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BD3D6"/>
          </a:solidFill>
        </a:fill>
      </a:tcStyle>
    </a:wholeTbl>
    <a:band2H>
      <a:tcTxStyle/>
      <a:tcStyle>
        <a:tcBdr/>
        <a:fill>
          <a:solidFill>
            <a:srgbClr val="E7EAEC"/>
          </a:solidFill>
        </a:fill>
      </a:tcStyle>
    </a:band2H>
    <a:firstCol>
      <a:tcTxStyle b="on" i="off">
        <a:font>
          <a:latin typeface="Roboto Bold"/>
          <a:ea typeface="Roboto Bold"/>
          <a:cs typeface="Roboto 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
          <a:latin typeface="Roboto Bold"/>
          <a:ea typeface="Roboto Bold"/>
          <a:cs typeface="Roboto Bold"/>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
          <a:latin typeface="Roboto Bold"/>
          <a:ea typeface="Roboto Bold"/>
          <a:cs typeface="Roboto 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Roboto Regular"/>
          <a:ea typeface="Roboto Regular"/>
          <a:cs typeface="Roboto Regular"/>
        </a:font>
        <a:srgbClr val="262626"/>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5EDF1"/>
          </a:solidFill>
        </a:fill>
      </a:tcStyle>
    </a:wholeTbl>
    <a:band2H>
      <a:tcTxStyle/>
      <a:tcStyle>
        <a:tcBdr/>
        <a:fill>
          <a:solidFill>
            <a:srgbClr val="EBF6F8"/>
          </a:solidFill>
        </a:fill>
      </a:tcStyle>
    </a:band2H>
    <a:firstCol>
      <a:tcTxStyle b="on" i="off">
        <a:font>
          <a:latin typeface="Roboto Bold"/>
          <a:ea typeface="Roboto Bold"/>
          <a:cs typeface="Roboto 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
          <a:latin typeface="Roboto Bold"/>
          <a:ea typeface="Roboto Bold"/>
          <a:cs typeface="Roboto Bold"/>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
          <a:latin typeface="Roboto Bold"/>
          <a:ea typeface="Roboto Bold"/>
          <a:cs typeface="Roboto 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Roboto Regular"/>
          <a:ea typeface="Roboto Regular"/>
          <a:cs typeface="Roboto Regular"/>
        </a:font>
        <a:srgbClr val="262626"/>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7E7E7"/>
          </a:solidFill>
        </a:fill>
      </a:tcStyle>
    </a:wholeTbl>
    <a:band2H>
      <a:tcTxStyle/>
      <a:tcStyle>
        <a:tcBdr/>
        <a:fill>
          <a:solidFill>
            <a:srgbClr val="FFFFFF"/>
          </a:solidFill>
        </a:fill>
      </a:tcStyle>
    </a:band2H>
    <a:firstCol>
      <a:tcTxStyle b="on" i="off">
        <a:font>
          <a:latin typeface="Roboto Bold"/>
          <a:ea typeface="Roboto Bold"/>
          <a:cs typeface="Roboto Bold"/>
        </a:font>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
          <a:latin typeface="Roboto Bold"/>
          <a:ea typeface="Roboto Bold"/>
          <a:cs typeface="Roboto Bold"/>
        </a:font>
        <a:srgbClr val="262626"/>
      </a:tcTxStyle>
      <a:tcStyle>
        <a:tcBdr>
          <a:left>
            <a:ln w="25400" cap="flat">
              <a:noFill/>
              <a:miter lim="400000"/>
            </a:ln>
          </a:left>
          <a:right>
            <a:ln w="25400" cap="flat">
              <a:noFill/>
              <a:miter lim="400000"/>
            </a:ln>
          </a:right>
          <a:top>
            <a:ln w="127000" cap="flat">
              <a:solidFill>
                <a:srgbClr val="262626"/>
              </a:solidFill>
              <a:prstDash val="solid"/>
              <a:round/>
            </a:ln>
          </a:top>
          <a:bottom>
            <a:ln w="63500" cap="flat">
              <a:solidFill>
                <a:srgbClr val="262626"/>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
          <a:latin typeface="Roboto Bold"/>
          <a:ea typeface="Roboto Bold"/>
          <a:cs typeface="Roboto Bold"/>
        </a:font>
        <a:srgbClr val="FFFFFF"/>
      </a:tcTxStyle>
      <a:tcStyle>
        <a:tcBdr>
          <a:left>
            <a:ln w="25400" cap="flat">
              <a:noFill/>
              <a:miter lim="400000"/>
            </a:ln>
          </a:left>
          <a:right>
            <a:ln w="25400" cap="flat">
              <a:noFill/>
              <a:miter lim="400000"/>
            </a:ln>
          </a:right>
          <a:top>
            <a:ln w="63500" cap="flat">
              <a:solidFill>
                <a:srgbClr val="262626"/>
              </a:solidFill>
              <a:prstDash val="solid"/>
              <a:round/>
            </a:ln>
          </a:top>
          <a:bottom>
            <a:ln w="63500" cap="flat">
              <a:solidFill>
                <a:srgbClr val="262626"/>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
          <a:latin typeface="Roboto Regular"/>
          <a:ea typeface="Roboto Regular"/>
          <a:cs typeface="Roboto Regular"/>
        </a:font>
        <a:srgbClr val="262626"/>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BCBCB"/>
          </a:solidFill>
        </a:fill>
      </a:tcStyle>
    </a:wholeTbl>
    <a:band2H>
      <a:tcTxStyle/>
      <a:tcStyle>
        <a:tcBdr/>
        <a:fill>
          <a:solidFill>
            <a:srgbClr val="E7E7E7"/>
          </a:solidFill>
        </a:fill>
      </a:tcStyle>
    </a:band2H>
    <a:firstCol>
      <a:tcTxStyle b="on" i="off">
        <a:font>
          <a:latin typeface="Roboto Bold"/>
          <a:ea typeface="Roboto Bold"/>
          <a:cs typeface="Roboto 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262626"/>
          </a:solidFill>
        </a:fill>
      </a:tcStyle>
    </a:firstCol>
    <a:lastRow>
      <a:tcTxStyle b="on" i="off">
        <a:font>
          <a:latin typeface="Roboto Bold"/>
          <a:ea typeface="Roboto Bold"/>
          <a:cs typeface="Roboto Bold"/>
        </a:font>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262626"/>
          </a:solidFill>
        </a:fill>
      </a:tcStyle>
    </a:lastRow>
    <a:firstRow>
      <a:tcTxStyle b="on" i="off">
        <a:font>
          <a:latin typeface="Roboto Bold"/>
          <a:ea typeface="Roboto Bold"/>
          <a:cs typeface="Roboto Bold"/>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1016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262626"/>
          </a:solidFill>
        </a:fill>
      </a:tcStyle>
    </a:firstRow>
  </a:tblStyle>
  <a:tblStyle styleId="{2708684C-4D16-4618-839F-0558EEFCDFE6}" styleName="">
    <a:tblBg/>
    <a:wholeTbl>
      <a:tcTxStyle b="off" i="off">
        <a:font>
          <a:latin typeface="Roboto Regular"/>
          <a:ea typeface="Roboto Regular"/>
          <a:cs typeface="Roboto Regular"/>
        </a:font>
        <a:srgbClr val="262626"/>
      </a:tcTxStyle>
      <a:tcStyle>
        <a:tcBdr>
          <a:left>
            <a:ln w="25400" cap="flat">
              <a:solidFill>
                <a:srgbClr val="262626"/>
              </a:solidFill>
              <a:prstDash val="solid"/>
              <a:round/>
            </a:ln>
          </a:left>
          <a:right>
            <a:ln w="25400" cap="flat">
              <a:solidFill>
                <a:srgbClr val="262626"/>
              </a:solidFill>
              <a:prstDash val="solid"/>
              <a:round/>
            </a:ln>
          </a:right>
          <a:top>
            <a:ln w="25400" cap="flat">
              <a:solidFill>
                <a:srgbClr val="262626"/>
              </a:solidFill>
              <a:prstDash val="solid"/>
              <a:round/>
            </a:ln>
          </a:top>
          <a:bottom>
            <a:ln w="25400" cap="flat">
              <a:solidFill>
                <a:srgbClr val="262626"/>
              </a:solidFill>
              <a:prstDash val="solid"/>
              <a:round/>
            </a:ln>
          </a:bottom>
          <a:insideH>
            <a:ln w="25400" cap="flat">
              <a:solidFill>
                <a:srgbClr val="262626"/>
              </a:solidFill>
              <a:prstDash val="solid"/>
              <a:round/>
            </a:ln>
          </a:insideH>
          <a:insideV>
            <a:ln w="25400" cap="flat">
              <a:solidFill>
                <a:srgbClr val="262626"/>
              </a:solidFill>
              <a:prstDash val="solid"/>
              <a:round/>
            </a:ln>
          </a:insideV>
        </a:tcBdr>
        <a:fill>
          <a:solidFill>
            <a:srgbClr val="262626">
              <a:alpha val="20000"/>
            </a:srgbClr>
          </a:solidFill>
        </a:fill>
      </a:tcStyle>
    </a:wholeTbl>
    <a:band2H>
      <a:tcTxStyle/>
      <a:tcStyle>
        <a:tcBdr/>
        <a:fill>
          <a:solidFill>
            <a:srgbClr val="FFFFFF"/>
          </a:solidFill>
        </a:fill>
      </a:tcStyle>
    </a:band2H>
    <a:firstCol>
      <a:tcTxStyle b="on" i="off">
        <a:font>
          <a:latin typeface="Roboto Bold"/>
          <a:ea typeface="Roboto Bold"/>
          <a:cs typeface="Roboto Bold"/>
        </a:font>
        <a:srgbClr val="262626"/>
      </a:tcTxStyle>
      <a:tcStyle>
        <a:tcBdr>
          <a:left>
            <a:ln w="25400" cap="flat">
              <a:solidFill>
                <a:srgbClr val="262626"/>
              </a:solidFill>
              <a:prstDash val="solid"/>
              <a:round/>
            </a:ln>
          </a:left>
          <a:right>
            <a:ln w="25400" cap="flat">
              <a:solidFill>
                <a:srgbClr val="262626"/>
              </a:solidFill>
              <a:prstDash val="solid"/>
              <a:round/>
            </a:ln>
          </a:right>
          <a:top>
            <a:ln w="25400" cap="flat">
              <a:solidFill>
                <a:srgbClr val="262626"/>
              </a:solidFill>
              <a:prstDash val="solid"/>
              <a:round/>
            </a:ln>
          </a:top>
          <a:bottom>
            <a:ln w="25400" cap="flat">
              <a:solidFill>
                <a:srgbClr val="262626"/>
              </a:solidFill>
              <a:prstDash val="solid"/>
              <a:round/>
            </a:ln>
          </a:bottom>
          <a:insideH>
            <a:ln w="25400" cap="flat">
              <a:solidFill>
                <a:srgbClr val="262626"/>
              </a:solidFill>
              <a:prstDash val="solid"/>
              <a:round/>
            </a:ln>
          </a:insideH>
          <a:insideV>
            <a:ln w="25400" cap="flat">
              <a:solidFill>
                <a:srgbClr val="262626"/>
              </a:solidFill>
              <a:prstDash val="solid"/>
              <a:round/>
            </a:ln>
          </a:insideV>
        </a:tcBdr>
        <a:fill>
          <a:solidFill>
            <a:srgbClr val="262626">
              <a:alpha val="20000"/>
            </a:srgbClr>
          </a:solidFill>
        </a:fill>
      </a:tcStyle>
    </a:firstCol>
    <a:lastRow>
      <a:tcTxStyle b="on" i="off">
        <a:font>
          <a:latin typeface="Roboto Bold"/>
          <a:ea typeface="Roboto Bold"/>
          <a:cs typeface="Roboto Bold"/>
        </a:font>
        <a:srgbClr val="262626"/>
      </a:tcTxStyle>
      <a:tcStyle>
        <a:tcBdr>
          <a:left>
            <a:ln w="25400" cap="flat">
              <a:solidFill>
                <a:srgbClr val="262626"/>
              </a:solidFill>
              <a:prstDash val="solid"/>
              <a:round/>
            </a:ln>
          </a:left>
          <a:right>
            <a:ln w="25400" cap="flat">
              <a:solidFill>
                <a:srgbClr val="262626"/>
              </a:solidFill>
              <a:prstDash val="solid"/>
              <a:round/>
            </a:ln>
          </a:right>
          <a:top>
            <a:ln w="127000" cap="flat">
              <a:solidFill>
                <a:srgbClr val="262626"/>
              </a:solidFill>
              <a:prstDash val="solid"/>
              <a:round/>
            </a:ln>
          </a:top>
          <a:bottom>
            <a:ln w="25400" cap="flat">
              <a:solidFill>
                <a:srgbClr val="262626"/>
              </a:solidFill>
              <a:prstDash val="solid"/>
              <a:round/>
            </a:ln>
          </a:bottom>
          <a:insideH>
            <a:ln w="25400" cap="flat">
              <a:solidFill>
                <a:srgbClr val="262626"/>
              </a:solidFill>
              <a:prstDash val="solid"/>
              <a:round/>
            </a:ln>
          </a:insideH>
          <a:insideV>
            <a:ln w="25400" cap="flat">
              <a:solidFill>
                <a:srgbClr val="262626"/>
              </a:solidFill>
              <a:prstDash val="solid"/>
              <a:round/>
            </a:ln>
          </a:insideV>
        </a:tcBdr>
        <a:fill>
          <a:noFill/>
        </a:fill>
      </a:tcStyle>
    </a:lastRow>
    <a:firstRow>
      <a:tcTxStyle b="on" i="off">
        <a:font>
          <a:latin typeface="Roboto Bold"/>
          <a:ea typeface="Roboto Bold"/>
          <a:cs typeface="Roboto Bold"/>
        </a:font>
        <a:srgbClr val="262626"/>
      </a:tcTxStyle>
      <a:tcStyle>
        <a:tcBdr>
          <a:left>
            <a:ln w="25400" cap="flat">
              <a:solidFill>
                <a:srgbClr val="262626"/>
              </a:solidFill>
              <a:prstDash val="solid"/>
              <a:round/>
            </a:ln>
          </a:left>
          <a:right>
            <a:ln w="25400" cap="flat">
              <a:solidFill>
                <a:srgbClr val="262626"/>
              </a:solidFill>
              <a:prstDash val="solid"/>
              <a:round/>
            </a:ln>
          </a:right>
          <a:top>
            <a:ln w="25400" cap="flat">
              <a:solidFill>
                <a:srgbClr val="262626"/>
              </a:solidFill>
              <a:prstDash val="solid"/>
              <a:round/>
            </a:ln>
          </a:top>
          <a:bottom>
            <a:ln w="63500" cap="flat">
              <a:solidFill>
                <a:srgbClr val="262626"/>
              </a:solidFill>
              <a:prstDash val="solid"/>
              <a:round/>
            </a:ln>
          </a:bottom>
          <a:insideH>
            <a:ln w="25400" cap="flat">
              <a:solidFill>
                <a:srgbClr val="262626"/>
              </a:solidFill>
              <a:prstDash val="solid"/>
              <a:round/>
            </a:ln>
          </a:insideH>
          <a:insideV>
            <a:ln w="25400" cap="flat">
              <a:solidFill>
                <a:srgbClr val="262626"/>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1" autoAdjust="0"/>
    <p:restoredTop sz="94636" autoAdjust="0"/>
  </p:normalViewPr>
  <p:slideViewPr>
    <p:cSldViewPr snapToGrid="0">
      <p:cViewPr varScale="1">
        <p:scale>
          <a:sx n="44" d="100"/>
          <a:sy n="44" d="100"/>
        </p:scale>
        <p:origin x="115" y="6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438400" latinLnBrk="0">
      <a:defRPr sz="3200">
        <a:latin typeface="+mj-lt"/>
        <a:ea typeface="+mj-ea"/>
        <a:cs typeface="+mj-cs"/>
        <a:sym typeface="Calibri"/>
      </a:defRPr>
    </a:lvl1pPr>
    <a:lvl2pPr indent="228600" defTabSz="2438400" latinLnBrk="0">
      <a:defRPr sz="3200">
        <a:latin typeface="+mj-lt"/>
        <a:ea typeface="+mj-ea"/>
        <a:cs typeface="+mj-cs"/>
        <a:sym typeface="Calibri"/>
      </a:defRPr>
    </a:lvl2pPr>
    <a:lvl3pPr indent="457200" defTabSz="2438400" latinLnBrk="0">
      <a:defRPr sz="3200">
        <a:latin typeface="+mj-lt"/>
        <a:ea typeface="+mj-ea"/>
        <a:cs typeface="+mj-cs"/>
        <a:sym typeface="Calibri"/>
      </a:defRPr>
    </a:lvl3pPr>
    <a:lvl4pPr indent="685800" defTabSz="2438400" latinLnBrk="0">
      <a:defRPr sz="3200">
        <a:latin typeface="+mj-lt"/>
        <a:ea typeface="+mj-ea"/>
        <a:cs typeface="+mj-cs"/>
        <a:sym typeface="Calibri"/>
      </a:defRPr>
    </a:lvl4pPr>
    <a:lvl5pPr indent="914400" defTabSz="2438400" latinLnBrk="0">
      <a:defRPr sz="3200">
        <a:latin typeface="+mj-lt"/>
        <a:ea typeface="+mj-ea"/>
        <a:cs typeface="+mj-cs"/>
        <a:sym typeface="Calibri"/>
      </a:defRPr>
    </a:lvl5pPr>
    <a:lvl6pPr indent="1143000" defTabSz="2438400" latinLnBrk="0">
      <a:defRPr sz="3200">
        <a:latin typeface="+mj-lt"/>
        <a:ea typeface="+mj-ea"/>
        <a:cs typeface="+mj-cs"/>
        <a:sym typeface="Calibri"/>
      </a:defRPr>
    </a:lvl6pPr>
    <a:lvl7pPr indent="1371600" defTabSz="2438400" latinLnBrk="0">
      <a:defRPr sz="3200">
        <a:latin typeface="+mj-lt"/>
        <a:ea typeface="+mj-ea"/>
        <a:cs typeface="+mj-cs"/>
        <a:sym typeface="Calibri"/>
      </a:defRPr>
    </a:lvl7pPr>
    <a:lvl8pPr indent="1600200" defTabSz="2438400" latinLnBrk="0">
      <a:defRPr sz="3200">
        <a:latin typeface="+mj-lt"/>
        <a:ea typeface="+mj-ea"/>
        <a:cs typeface="+mj-cs"/>
        <a:sym typeface="Calibri"/>
      </a:defRPr>
    </a:lvl8pPr>
    <a:lvl9pPr indent="1828800" defTabSz="2438400" latinLnBrk="0">
      <a:defRPr sz="3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3_S42">
    <p:spTree>
      <p:nvGrpSpPr>
        <p:cNvPr id="1" name=""/>
        <p:cNvGrpSpPr/>
        <p:nvPr/>
      </p:nvGrpSpPr>
      <p:grpSpPr>
        <a:xfrm>
          <a:off x="0" y="0"/>
          <a:ext cx="0" cy="0"/>
          <a:chOff x="0" y="0"/>
          <a:chExt cx="0" cy="0"/>
        </a:xfrm>
      </p:grpSpPr>
      <p:sp>
        <p:nvSpPr>
          <p:cNvPr id="99" name="Picture Placeholder 7"/>
          <p:cNvSpPr>
            <a:spLocks noGrp="1"/>
          </p:cNvSpPr>
          <p:nvPr>
            <p:ph type="pic" idx="13"/>
          </p:nvPr>
        </p:nvSpPr>
        <p:spPr>
          <a:xfrm>
            <a:off x="12192000" y="-1"/>
            <a:ext cx="12192000" cy="13716001"/>
          </a:xfrm>
          <a:prstGeom prst="rect">
            <a:avLst/>
          </a:prstGeom>
          <a:ln w="12700"/>
        </p:spPr>
        <p:txBody>
          <a:bodyPr lIns="91439" tIns="45719" rIns="91439" bIns="45719"/>
          <a:lstStyle/>
          <a:p>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ull Image">
    <p:spTree>
      <p:nvGrpSpPr>
        <p:cNvPr id="1" name=""/>
        <p:cNvGrpSpPr/>
        <p:nvPr/>
      </p:nvGrpSpPr>
      <p:grpSpPr>
        <a:xfrm>
          <a:off x="0" y="0"/>
          <a:ext cx="0" cy="0"/>
          <a:chOff x="0" y="0"/>
          <a:chExt cx="0" cy="0"/>
        </a:xfrm>
      </p:grpSpPr>
      <p:sp>
        <p:nvSpPr>
          <p:cNvPr id="19" name="Inhaltsplatzhalter 4"/>
          <p:cNvSpPr txBox="1"/>
          <p:nvPr/>
        </p:nvSpPr>
        <p:spPr>
          <a:xfrm>
            <a:off x="15240000" y="13042842"/>
            <a:ext cx="8128000" cy="3937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defTabSz="2437671">
              <a:lnSpc>
                <a:spcPct val="90000"/>
              </a:lnSpc>
              <a:spcBef>
                <a:spcPts val="2600"/>
              </a:spcBef>
              <a:defRPr sz="2600">
                <a:solidFill>
                  <a:srgbClr val="BFBFBF"/>
                </a:solidFill>
                <a:latin typeface="Calibri Light"/>
                <a:ea typeface="Calibri Light"/>
                <a:cs typeface="Calibri Light"/>
                <a:sym typeface="Calibri Light"/>
              </a:defRPr>
            </a:lvl1pPr>
          </a:lstStyle>
          <a:p>
            <a:r>
              <a:t>Copyright (C) SlideSalad.com All rights reserved.</a:t>
            </a:r>
          </a:p>
        </p:txBody>
      </p:sp>
      <p:sp>
        <p:nvSpPr>
          <p:cNvPr id="20" name="Inhaltsplatzhalter 4"/>
          <p:cNvSpPr txBox="1"/>
          <p:nvPr/>
        </p:nvSpPr>
        <p:spPr>
          <a:xfrm>
            <a:off x="1066799" y="13042842"/>
            <a:ext cx="8128001" cy="3937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2437671">
              <a:lnSpc>
                <a:spcPct val="90000"/>
              </a:lnSpc>
              <a:spcBef>
                <a:spcPts val="2600"/>
              </a:spcBef>
              <a:defRPr sz="2600">
                <a:solidFill>
                  <a:srgbClr val="BFBFBF"/>
                </a:solidFill>
                <a:latin typeface="Calibri Light"/>
                <a:ea typeface="Calibri Light"/>
                <a:cs typeface="Calibri Light"/>
                <a:sym typeface="Calibri Light"/>
              </a:defRPr>
            </a:lvl1pPr>
          </a:lstStyle>
          <a:p>
            <a:r>
              <a:t>Free SlideSalad Keynote Template</a:t>
            </a:r>
          </a:p>
        </p:txBody>
      </p:sp>
      <p:sp>
        <p:nvSpPr>
          <p:cNvPr id="21" name="Straight Connector 16"/>
          <p:cNvSpPr/>
          <p:nvPr/>
        </p:nvSpPr>
        <p:spPr>
          <a:xfrm>
            <a:off x="-1" y="12763179"/>
            <a:ext cx="24384002" cy="1"/>
          </a:xfrm>
          <a:prstGeom prst="line">
            <a:avLst/>
          </a:prstGeom>
          <a:ln w="25400">
            <a:solidFill>
              <a:srgbClr val="D9D9D9"/>
            </a:solidFill>
            <a:prstDash val="dash"/>
          </a:ln>
        </p:spPr>
        <p:txBody>
          <a:bodyPr lIns="121919" tIns="121919" rIns="121919" bIns="121919"/>
          <a:lstStyle/>
          <a:p>
            <a:endParaRPr/>
          </a:p>
        </p:txBody>
      </p:sp>
      <p:pic>
        <p:nvPicPr>
          <p:cNvPr id="22" name="Picture 18" descr="Picture 18"/>
          <p:cNvPicPr>
            <a:picLocks noChangeAspect="1"/>
          </p:cNvPicPr>
          <p:nvPr/>
        </p:nvPicPr>
        <p:blipFill>
          <a:blip r:embed="rId2"/>
          <a:stretch>
            <a:fillRect/>
          </a:stretch>
        </p:blipFill>
        <p:spPr>
          <a:xfrm>
            <a:off x="10769596" y="12991786"/>
            <a:ext cx="2844807" cy="495809"/>
          </a:xfrm>
          <a:prstGeom prst="rect">
            <a:avLst/>
          </a:prstGeom>
          <a:ln w="12700">
            <a:miter lim="400000"/>
          </a:ln>
        </p:spPr>
      </p:pic>
      <p:sp>
        <p:nvSpPr>
          <p:cNvPr id="23" name="Picture Placeholder 7"/>
          <p:cNvSpPr>
            <a:spLocks noGrp="1"/>
          </p:cNvSpPr>
          <p:nvPr>
            <p:ph type="pic" idx="13"/>
          </p:nvPr>
        </p:nvSpPr>
        <p:spPr>
          <a:xfrm>
            <a:off x="-1" y="-1"/>
            <a:ext cx="24384001" cy="13716001"/>
          </a:xfrm>
          <a:prstGeom prst="rect">
            <a:avLst/>
          </a:prstGeom>
          <a:ln w="12700"/>
        </p:spPr>
        <p:txBody>
          <a:bodyPr lIns="91439" tIns="45719" rIns="91439" bIns="45719"/>
          <a:lstStyle/>
          <a:p>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2_Full Image">
    <p:spTree>
      <p:nvGrpSpPr>
        <p:cNvPr id="1" name=""/>
        <p:cNvGrpSpPr/>
        <p:nvPr/>
      </p:nvGrpSpPr>
      <p:grpSpPr>
        <a:xfrm>
          <a:off x="0" y="0"/>
          <a:ext cx="0" cy="0"/>
          <a:chOff x="0" y="0"/>
          <a:chExt cx="0" cy="0"/>
        </a:xfrm>
      </p:grpSpPr>
      <p:sp>
        <p:nvSpPr>
          <p:cNvPr id="31" name="Inhaltsplatzhalter 4"/>
          <p:cNvSpPr txBox="1"/>
          <p:nvPr/>
        </p:nvSpPr>
        <p:spPr>
          <a:xfrm>
            <a:off x="15240000" y="13042842"/>
            <a:ext cx="8128000" cy="3937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defTabSz="2437671">
              <a:lnSpc>
                <a:spcPct val="90000"/>
              </a:lnSpc>
              <a:spcBef>
                <a:spcPts val="2600"/>
              </a:spcBef>
              <a:defRPr sz="2600">
                <a:solidFill>
                  <a:srgbClr val="BFBFBF"/>
                </a:solidFill>
                <a:latin typeface="Calibri Light"/>
                <a:ea typeface="Calibri Light"/>
                <a:cs typeface="Calibri Light"/>
                <a:sym typeface="Calibri Light"/>
              </a:defRPr>
            </a:lvl1pPr>
          </a:lstStyle>
          <a:p>
            <a:r>
              <a:t>Copyright (C) SlideSalad.com All rights reserved.</a:t>
            </a:r>
          </a:p>
        </p:txBody>
      </p:sp>
      <p:sp>
        <p:nvSpPr>
          <p:cNvPr id="32" name="Inhaltsplatzhalter 4"/>
          <p:cNvSpPr txBox="1"/>
          <p:nvPr/>
        </p:nvSpPr>
        <p:spPr>
          <a:xfrm>
            <a:off x="1066799" y="13042842"/>
            <a:ext cx="8128001" cy="3937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2437671">
              <a:lnSpc>
                <a:spcPct val="90000"/>
              </a:lnSpc>
              <a:spcBef>
                <a:spcPts val="2600"/>
              </a:spcBef>
              <a:defRPr sz="2600">
                <a:solidFill>
                  <a:srgbClr val="BFBFBF"/>
                </a:solidFill>
                <a:latin typeface="Calibri Light"/>
                <a:ea typeface="Calibri Light"/>
                <a:cs typeface="Calibri Light"/>
                <a:sym typeface="Calibri Light"/>
              </a:defRPr>
            </a:lvl1pPr>
          </a:lstStyle>
          <a:p>
            <a:r>
              <a:t>Free SlideSalad Keynote Template</a:t>
            </a:r>
          </a:p>
        </p:txBody>
      </p:sp>
      <p:sp>
        <p:nvSpPr>
          <p:cNvPr id="33" name="Straight Connector 16"/>
          <p:cNvSpPr/>
          <p:nvPr/>
        </p:nvSpPr>
        <p:spPr>
          <a:xfrm>
            <a:off x="-1" y="12763179"/>
            <a:ext cx="24384002" cy="1"/>
          </a:xfrm>
          <a:prstGeom prst="line">
            <a:avLst/>
          </a:prstGeom>
          <a:ln w="25400">
            <a:solidFill>
              <a:srgbClr val="D9D9D9"/>
            </a:solidFill>
            <a:prstDash val="dash"/>
          </a:ln>
        </p:spPr>
        <p:txBody>
          <a:bodyPr lIns="121919" tIns="121919" rIns="121919" bIns="121919"/>
          <a:lstStyle/>
          <a:p>
            <a:endParaRPr/>
          </a:p>
        </p:txBody>
      </p:sp>
      <p:pic>
        <p:nvPicPr>
          <p:cNvPr id="34" name="Picture 18" descr="Picture 18"/>
          <p:cNvPicPr>
            <a:picLocks noChangeAspect="1"/>
          </p:cNvPicPr>
          <p:nvPr/>
        </p:nvPicPr>
        <p:blipFill>
          <a:blip r:embed="rId2"/>
          <a:stretch>
            <a:fillRect/>
          </a:stretch>
        </p:blipFill>
        <p:spPr>
          <a:xfrm>
            <a:off x="10769596" y="12991786"/>
            <a:ext cx="2844807" cy="495809"/>
          </a:xfrm>
          <a:prstGeom prst="rect">
            <a:avLst/>
          </a:prstGeom>
          <a:ln w="12700">
            <a:miter lim="400000"/>
          </a:ln>
        </p:spPr>
      </p:pic>
      <p:sp>
        <p:nvSpPr>
          <p:cNvPr id="35" name="Picture Placeholder 7"/>
          <p:cNvSpPr>
            <a:spLocks noGrp="1"/>
          </p:cNvSpPr>
          <p:nvPr>
            <p:ph type="pic" idx="13"/>
          </p:nvPr>
        </p:nvSpPr>
        <p:spPr>
          <a:xfrm>
            <a:off x="-1" y="-1"/>
            <a:ext cx="24384001" cy="13716001"/>
          </a:xfrm>
          <a:prstGeom prst="rect">
            <a:avLst/>
          </a:prstGeom>
          <a:ln w="12700"/>
        </p:spPr>
        <p:txBody>
          <a:bodyPr lIns="91439" tIns="45719" rIns="91439" bIns="45719"/>
          <a:lstStyle/>
          <a:p>
            <a:endParaRPr/>
          </a:p>
        </p:txBody>
      </p:sp>
      <p:sp>
        <p:nvSpPr>
          <p:cNvPr id="36" name="Title Text"/>
          <p:cNvSpPr txBox="1">
            <a:spLocks noGrp="1"/>
          </p:cNvSpPr>
          <p:nvPr>
            <p:ph type="title"/>
          </p:nvPr>
        </p:nvSpPr>
        <p:spPr>
          <a:xfrm>
            <a:off x="1015999" y="910167"/>
            <a:ext cx="22315636" cy="1321023"/>
          </a:xfrm>
          <a:prstGeom prst="rect">
            <a:avLst/>
          </a:prstGeom>
          <a:ln w="12700"/>
        </p:spPr>
        <p:txBody>
          <a:bodyPr lIns="0" tIns="0" rIns="0" bIns="0">
            <a:normAutofit/>
          </a:bodyPr>
          <a:lstStyle>
            <a:lvl1pPr>
              <a:defRPr sz="8400">
                <a:solidFill>
                  <a:srgbClr val="FFFFFF"/>
                </a:solidFill>
              </a:defRPr>
            </a:lvl1pPr>
          </a:lstStyle>
          <a:p>
            <a:r>
              <a:t>Title Text</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Subtitle">
    <p:spTree>
      <p:nvGrpSpPr>
        <p:cNvPr id="1" name=""/>
        <p:cNvGrpSpPr/>
        <p:nvPr/>
      </p:nvGrpSpPr>
      <p:grpSpPr>
        <a:xfrm>
          <a:off x="0" y="0"/>
          <a:ext cx="0" cy="0"/>
          <a:chOff x="0" y="0"/>
          <a:chExt cx="0" cy="0"/>
        </a:xfrm>
      </p:grpSpPr>
      <p:sp>
        <p:nvSpPr>
          <p:cNvPr id="44" name="Inhaltsplatzhalter 4"/>
          <p:cNvSpPr txBox="1"/>
          <p:nvPr/>
        </p:nvSpPr>
        <p:spPr>
          <a:xfrm>
            <a:off x="15240000" y="13042842"/>
            <a:ext cx="8128000" cy="3937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defTabSz="2437671">
              <a:lnSpc>
                <a:spcPct val="90000"/>
              </a:lnSpc>
              <a:spcBef>
                <a:spcPts val="2600"/>
              </a:spcBef>
              <a:defRPr sz="2600">
                <a:solidFill>
                  <a:srgbClr val="BFBFBF"/>
                </a:solidFill>
                <a:latin typeface="Calibri Light"/>
                <a:ea typeface="Calibri Light"/>
                <a:cs typeface="Calibri Light"/>
                <a:sym typeface="Calibri Light"/>
              </a:defRPr>
            </a:lvl1pPr>
          </a:lstStyle>
          <a:p>
            <a:r>
              <a:t>Copyright (C) SlideSalad.com All rights reserved.</a:t>
            </a:r>
          </a:p>
        </p:txBody>
      </p:sp>
      <p:sp>
        <p:nvSpPr>
          <p:cNvPr id="45" name="Inhaltsplatzhalter 4"/>
          <p:cNvSpPr txBox="1"/>
          <p:nvPr/>
        </p:nvSpPr>
        <p:spPr>
          <a:xfrm>
            <a:off x="1066799" y="13042842"/>
            <a:ext cx="8128001" cy="3937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2437671">
              <a:lnSpc>
                <a:spcPct val="90000"/>
              </a:lnSpc>
              <a:spcBef>
                <a:spcPts val="2600"/>
              </a:spcBef>
              <a:defRPr sz="2600">
                <a:solidFill>
                  <a:srgbClr val="BFBFBF"/>
                </a:solidFill>
                <a:latin typeface="Calibri Light"/>
                <a:ea typeface="Calibri Light"/>
                <a:cs typeface="Calibri Light"/>
                <a:sym typeface="Calibri Light"/>
              </a:defRPr>
            </a:lvl1pPr>
          </a:lstStyle>
          <a:p>
            <a:r>
              <a:t>Free SlideSalad Keynote Template</a:t>
            </a:r>
          </a:p>
        </p:txBody>
      </p:sp>
      <p:sp>
        <p:nvSpPr>
          <p:cNvPr id="46" name="Straight Connector 16"/>
          <p:cNvSpPr/>
          <p:nvPr/>
        </p:nvSpPr>
        <p:spPr>
          <a:xfrm>
            <a:off x="-1" y="12763179"/>
            <a:ext cx="24384002" cy="1"/>
          </a:xfrm>
          <a:prstGeom prst="line">
            <a:avLst/>
          </a:prstGeom>
          <a:ln w="25400">
            <a:solidFill>
              <a:srgbClr val="D9D9D9"/>
            </a:solidFill>
            <a:prstDash val="dash"/>
          </a:ln>
        </p:spPr>
        <p:txBody>
          <a:bodyPr lIns="121919" tIns="121919" rIns="121919" bIns="121919"/>
          <a:lstStyle/>
          <a:p>
            <a:endParaRPr/>
          </a:p>
        </p:txBody>
      </p:sp>
      <p:pic>
        <p:nvPicPr>
          <p:cNvPr id="47" name="Picture 18" descr="Picture 18"/>
          <p:cNvPicPr>
            <a:picLocks noChangeAspect="1"/>
          </p:cNvPicPr>
          <p:nvPr/>
        </p:nvPicPr>
        <p:blipFill>
          <a:blip r:embed="rId2"/>
          <a:stretch>
            <a:fillRect/>
          </a:stretch>
        </p:blipFill>
        <p:spPr>
          <a:xfrm>
            <a:off x="10769596" y="12991786"/>
            <a:ext cx="2844807" cy="495809"/>
          </a:xfrm>
          <a:prstGeom prst="rect">
            <a:avLst/>
          </a:prstGeom>
          <a:ln w="12700">
            <a:miter lim="400000"/>
          </a:ln>
        </p:spPr>
      </p:pic>
      <p:sp>
        <p:nvSpPr>
          <p:cNvPr id="48" name="Title Text"/>
          <p:cNvSpPr txBox="1">
            <a:spLocks noGrp="1"/>
          </p:cNvSpPr>
          <p:nvPr>
            <p:ph type="title"/>
          </p:nvPr>
        </p:nvSpPr>
        <p:spPr>
          <a:xfrm>
            <a:off x="1015999" y="910167"/>
            <a:ext cx="22315636" cy="1321023"/>
          </a:xfrm>
          <a:prstGeom prst="rect">
            <a:avLst/>
          </a:prstGeom>
          <a:ln w="12700"/>
        </p:spPr>
        <p:txBody>
          <a:bodyPr lIns="0" tIns="0" rIns="0" bIns="0">
            <a:normAutofit/>
          </a:bodyPr>
          <a:lstStyle>
            <a:lvl1pPr>
              <a:defRPr sz="8400">
                <a:solidFill>
                  <a:srgbClr val="808080"/>
                </a:solidFill>
              </a:defRPr>
            </a:lvl1p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8_Full Image">
    <p:spTree>
      <p:nvGrpSpPr>
        <p:cNvPr id="1" name=""/>
        <p:cNvGrpSpPr/>
        <p:nvPr/>
      </p:nvGrpSpPr>
      <p:grpSpPr>
        <a:xfrm>
          <a:off x="0" y="0"/>
          <a:ext cx="0" cy="0"/>
          <a:chOff x="0" y="0"/>
          <a:chExt cx="0" cy="0"/>
        </a:xfrm>
      </p:grpSpPr>
      <p:sp>
        <p:nvSpPr>
          <p:cNvPr id="56" name="Picture Placeholder 4"/>
          <p:cNvSpPr>
            <a:spLocks noGrp="1"/>
          </p:cNvSpPr>
          <p:nvPr>
            <p:ph type="pic" idx="13"/>
          </p:nvPr>
        </p:nvSpPr>
        <p:spPr>
          <a:xfrm>
            <a:off x="-4" y="3809997"/>
            <a:ext cx="24384001" cy="8128001"/>
          </a:xfrm>
          <a:prstGeom prst="rect">
            <a:avLst/>
          </a:prstGeom>
          <a:ln w="12700"/>
        </p:spPr>
        <p:txBody>
          <a:bodyPr lIns="91439" tIns="45719" rIns="91439" bIns="45719"/>
          <a:lstStyle/>
          <a:p>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64" name="Picture Placeholder 7"/>
          <p:cNvSpPr>
            <a:spLocks noGrp="1"/>
          </p:cNvSpPr>
          <p:nvPr>
            <p:ph type="pic" idx="13"/>
          </p:nvPr>
        </p:nvSpPr>
        <p:spPr>
          <a:xfrm>
            <a:off x="13208000" y="-1"/>
            <a:ext cx="11176000" cy="13716001"/>
          </a:xfrm>
          <a:prstGeom prst="rect">
            <a:avLst/>
          </a:prstGeom>
          <a:ln w="12700"/>
        </p:spPr>
        <p:txBody>
          <a:bodyPr lIns="91439" tIns="45719" rIns="91439" bIns="45719"/>
          <a:lstStyle/>
          <a:p>
            <a:endParaRP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7_Custom Layout">
    <p:spTree>
      <p:nvGrpSpPr>
        <p:cNvPr id="1" name=""/>
        <p:cNvGrpSpPr/>
        <p:nvPr/>
      </p:nvGrpSpPr>
      <p:grpSpPr>
        <a:xfrm>
          <a:off x="0" y="0"/>
          <a:ext cx="0" cy="0"/>
          <a:chOff x="0" y="0"/>
          <a:chExt cx="0" cy="0"/>
        </a:xfrm>
      </p:grpSpPr>
      <p:sp>
        <p:nvSpPr>
          <p:cNvPr id="72" name="Picture Placeholder 7"/>
          <p:cNvSpPr>
            <a:spLocks noGrp="1"/>
          </p:cNvSpPr>
          <p:nvPr>
            <p:ph type="pic" sz="half" idx="13"/>
          </p:nvPr>
        </p:nvSpPr>
        <p:spPr>
          <a:xfrm>
            <a:off x="18288000" y="-1"/>
            <a:ext cx="6096000" cy="13716001"/>
          </a:xfrm>
          <a:prstGeom prst="rect">
            <a:avLst/>
          </a:prstGeom>
          <a:ln w="12700"/>
        </p:spPr>
        <p:txBody>
          <a:bodyPr lIns="91439" tIns="45719" rIns="91439" bIns="45719"/>
          <a:lstStyle/>
          <a:p>
            <a:endParaRP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9_Full Image">
    <p:spTree>
      <p:nvGrpSpPr>
        <p:cNvPr id="1" name=""/>
        <p:cNvGrpSpPr/>
        <p:nvPr/>
      </p:nvGrpSpPr>
      <p:grpSpPr>
        <a:xfrm>
          <a:off x="0" y="0"/>
          <a:ext cx="0" cy="0"/>
          <a:chOff x="0" y="0"/>
          <a:chExt cx="0" cy="0"/>
        </a:xfrm>
      </p:grpSpPr>
      <p:sp>
        <p:nvSpPr>
          <p:cNvPr id="80" name="Picture Placeholder 7"/>
          <p:cNvSpPr>
            <a:spLocks noGrp="1"/>
          </p:cNvSpPr>
          <p:nvPr>
            <p:ph type="pic" idx="13"/>
          </p:nvPr>
        </p:nvSpPr>
        <p:spPr>
          <a:xfrm>
            <a:off x="-1" y="-1"/>
            <a:ext cx="24384001" cy="13716001"/>
          </a:xfrm>
          <a:prstGeom prst="rect">
            <a:avLst/>
          </a:prstGeom>
          <a:ln w="12700"/>
        </p:spPr>
        <p:txBody>
          <a:bodyPr lIns="91439" tIns="45719" rIns="91439" bIns="45719"/>
          <a:lstStyle/>
          <a:p>
            <a:endParaRPr/>
          </a:p>
        </p:txBody>
      </p:sp>
      <p:sp>
        <p:nvSpPr>
          <p:cNvPr id="81" name="Picture Placeholder 6"/>
          <p:cNvSpPr>
            <a:spLocks noGrp="1"/>
          </p:cNvSpPr>
          <p:nvPr>
            <p:ph type="pic" sz="quarter" idx="14"/>
          </p:nvPr>
        </p:nvSpPr>
        <p:spPr>
          <a:xfrm>
            <a:off x="15849600" y="3452261"/>
            <a:ext cx="7423740" cy="6405073"/>
          </a:xfrm>
          <a:prstGeom prst="rect">
            <a:avLst/>
          </a:prstGeom>
          <a:ln w="76200">
            <a:solidFill>
              <a:srgbClr val="FFFFFF"/>
            </a:solidFill>
            <a:round/>
          </a:ln>
          <a:effectLst>
            <a:outerShdw blurRad="165100" rotWithShape="0">
              <a:srgbClr val="000000">
                <a:alpha val="40000"/>
              </a:srgbClr>
            </a:outerShdw>
          </a:effectLst>
        </p:spPr>
        <p:txBody>
          <a:bodyPr lIns="91439" tIns="45719" rIns="91439" bIns="45719"/>
          <a:lstStyle/>
          <a:p>
            <a:endParaRP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89" name="Rectangle 10"/>
          <p:cNvSpPr/>
          <p:nvPr/>
        </p:nvSpPr>
        <p:spPr>
          <a:xfrm>
            <a:off x="-1" y="-1"/>
            <a:ext cx="24384001" cy="13716001"/>
          </a:xfrm>
          <a:prstGeom prst="rect">
            <a:avLst/>
          </a:prstGeom>
          <a:solidFill>
            <a:srgbClr val="72B359"/>
          </a:solidFill>
          <a:ln w="12700">
            <a:miter lim="400000"/>
          </a:ln>
        </p:spPr>
        <p:txBody>
          <a:bodyPr lIns="121919" tIns="121919" rIns="121919" bIns="121919" anchor="ctr"/>
          <a:lstStyle/>
          <a:p>
            <a:pPr algn="ctr">
              <a:defRPr>
                <a:solidFill>
                  <a:srgbClr val="FFFFFF"/>
                </a:solidFill>
                <a:latin typeface="Arial"/>
                <a:ea typeface="Arial"/>
                <a:cs typeface="Arial"/>
                <a:sym typeface="Arial"/>
              </a:defRPr>
            </a:pPr>
            <a:endParaRPr/>
          </a:p>
        </p:txBody>
      </p:sp>
      <p:sp>
        <p:nvSpPr>
          <p:cNvPr id="90" name="Straight Connector 8"/>
          <p:cNvSpPr/>
          <p:nvPr/>
        </p:nvSpPr>
        <p:spPr>
          <a:xfrm>
            <a:off x="-1" y="12763179"/>
            <a:ext cx="24384002" cy="1"/>
          </a:xfrm>
          <a:prstGeom prst="line">
            <a:avLst/>
          </a:prstGeom>
          <a:ln w="12700">
            <a:solidFill>
              <a:srgbClr val="D9D9D9"/>
            </a:solidFill>
            <a:prstDash val="dash"/>
            <a:miter/>
          </a:ln>
        </p:spPr>
        <p:txBody>
          <a:bodyPr lIns="121919" tIns="121919" rIns="121919" bIns="121919"/>
          <a:lstStyle/>
          <a:p>
            <a:endParaRPr/>
          </a:p>
        </p:txBody>
      </p:sp>
      <p:sp>
        <p:nvSpPr>
          <p:cNvPr id="91" name="Title Text"/>
          <p:cNvSpPr txBox="1">
            <a:spLocks noGrp="1"/>
          </p:cNvSpPr>
          <p:nvPr>
            <p:ph type="title"/>
          </p:nvPr>
        </p:nvSpPr>
        <p:spPr>
          <a:xfrm>
            <a:off x="1015999" y="910167"/>
            <a:ext cx="22315636" cy="1321023"/>
          </a:xfrm>
          <a:prstGeom prst="rect">
            <a:avLst/>
          </a:prstGeom>
          <a:ln w="12700"/>
        </p:spPr>
        <p:txBody>
          <a:bodyPr lIns="0" tIns="0" rIns="0" bIns="0">
            <a:normAutofit/>
          </a:bodyPr>
          <a:lstStyle>
            <a:lvl1pPr algn="l">
              <a:lnSpc>
                <a:spcPct val="90000"/>
              </a:lnSpc>
              <a:defRPr sz="8400">
                <a:solidFill>
                  <a:srgbClr val="FFFFFF"/>
                </a:solidFill>
              </a:defRPr>
            </a:lvl1pPr>
          </a:lstStyle>
          <a:p>
            <a:r>
              <a:t>Title Text</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traight Connector 16"/>
          <p:cNvSpPr/>
          <p:nvPr/>
        </p:nvSpPr>
        <p:spPr>
          <a:xfrm>
            <a:off x="-1" y="12763179"/>
            <a:ext cx="24384002" cy="1"/>
          </a:xfrm>
          <a:prstGeom prst="line">
            <a:avLst/>
          </a:prstGeom>
          <a:ln w="25400">
            <a:solidFill>
              <a:srgbClr val="D9D9D9"/>
            </a:solidFill>
            <a:prstDash val="dash"/>
          </a:ln>
        </p:spPr>
        <p:txBody>
          <a:bodyPr lIns="121919" tIns="121919" rIns="121919" bIns="121919"/>
          <a:lstStyle/>
          <a:p>
            <a:endParaRPr/>
          </a:p>
        </p:txBody>
      </p:sp>
      <p:sp>
        <p:nvSpPr>
          <p:cNvPr id="3" name="Title Text"/>
          <p:cNvSpPr txBox="1">
            <a:spLocks noGrp="1"/>
          </p:cNvSpPr>
          <p:nvPr>
            <p:ph type="title"/>
          </p:nvPr>
        </p:nvSpPr>
        <p:spPr>
          <a:xfrm>
            <a:off x="1219199" y="184149"/>
            <a:ext cx="21945601"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nchor="ctr"/>
          <a:lstStyle/>
          <a:p>
            <a:r>
              <a:t>Title Text</a:t>
            </a:r>
          </a:p>
        </p:txBody>
      </p:sp>
      <p:sp>
        <p:nvSpPr>
          <p:cNvPr id="4" name="Body Level One…"/>
          <p:cNvSpPr txBox="1">
            <a:spLocks noGrp="1"/>
          </p:cNvSpPr>
          <p:nvPr>
            <p:ph type="body" idx="1"/>
          </p:nvPr>
        </p:nvSpPr>
        <p:spPr>
          <a:xfrm>
            <a:off x="1219199" y="3200399"/>
            <a:ext cx="21945601" cy="105156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785599" y="12317730"/>
            <a:ext cx="5689601" cy="789940"/>
          </a:xfrm>
          <a:prstGeom prst="rect">
            <a:avLst/>
          </a:prstGeom>
          <a:ln w="25400">
            <a:miter lim="400000"/>
          </a:ln>
        </p:spPr>
        <p:txBody>
          <a:bodyPr wrap="none" lIns="121919" tIns="121919" rIns="121919" bIns="121919" anchor="ctr">
            <a:spAutoFit/>
          </a:bodyPr>
          <a:lstStyle>
            <a:lvl1pPr algn="r">
              <a:defRPr sz="3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2438400" rtl="0" latinLnBrk="0">
        <a:lnSpc>
          <a:spcPct val="100000"/>
        </a:lnSpc>
        <a:spcBef>
          <a:spcPts val="0"/>
        </a:spcBef>
        <a:spcAft>
          <a:spcPts val="0"/>
        </a:spcAft>
        <a:buClrTx/>
        <a:buSzTx/>
        <a:buFontTx/>
        <a:buNone/>
        <a:tabLst/>
        <a:defRPr sz="11600" b="0" i="0" u="none" strike="noStrike" cap="none" spc="0" baseline="0">
          <a:ln>
            <a:noFill/>
          </a:ln>
          <a:solidFill>
            <a:srgbClr val="262626"/>
          </a:solidFill>
          <a:uFillTx/>
          <a:latin typeface="Roboto Regular"/>
          <a:ea typeface="Roboto Regular"/>
          <a:cs typeface="Roboto Regular"/>
          <a:sym typeface="Roboto Regular"/>
        </a:defRPr>
      </a:lvl1pPr>
      <a:lvl2pPr marL="0" marR="0" indent="0" algn="ctr" defTabSz="2438400" rtl="0" latinLnBrk="0">
        <a:lnSpc>
          <a:spcPct val="100000"/>
        </a:lnSpc>
        <a:spcBef>
          <a:spcPts val="0"/>
        </a:spcBef>
        <a:spcAft>
          <a:spcPts val="0"/>
        </a:spcAft>
        <a:buClrTx/>
        <a:buSzTx/>
        <a:buFontTx/>
        <a:buNone/>
        <a:tabLst/>
        <a:defRPr sz="11600" b="0" i="0" u="none" strike="noStrike" cap="none" spc="0" baseline="0">
          <a:ln>
            <a:noFill/>
          </a:ln>
          <a:solidFill>
            <a:srgbClr val="262626"/>
          </a:solidFill>
          <a:uFillTx/>
          <a:latin typeface="Roboto Regular"/>
          <a:ea typeface="Roboto Regular"/>
          <a:cs typeface="Roboto Regular"/>
          <a:sym typeface="Roboto Regular"/>
        </a:defRPr>
      </a:lvl2pPr>
      <a:lvl3pPr marL="0" marR="0" indent="0" algn="ctr" defTabSz="2438400" rtl="0" latinLnBrk="0">
        <a:lnSpc>
          <a:spcPct val="100000"/>
        </a:lnSpc>
        <a:spcBef>
          <a:spcPts val="0"/>
        </a:spcBef>
        <a:spcAft>
          <a:spcPts val="0"/>
        </a:spcAft>
        <a:buClrTx/>
        <a:buSzTx/>
        <a:buFontTx/>
        <a:buNone/>
        <a:tabLst/>
        <a:defRPr sz="11600" b="0" i="0" u="none" strike="noStrike" cap="none" spc="0" baseline="0">
          <a:ln>
            <a:noFill/>
          </a:ln>
          <a:solidFill>
            <a:srgbClr val="262626"/>
          </a:solidFill>
          <a:uFillTx/>
          <a:latin typeface="Roboto Regular"/>
          <a:ea typeface="Roboto Regular"/>
          <a:cs typeface="Roboto Regular"/>
          <a:sym typeface="Roboto Regular"/>
        </a:defRPr>
      </a:lvl3pPr>
      <a:lvl4pPr marL="0" marR="0" indent="0" algn="ctr" defTabSz="2438400" rtl="0" latinLnBrk="0">
        <a:lnSpc>
          <a:spcPct val="100000"/>
        </a:lnSpc>
        <a:spcBef>
          <a:spcPts val="0"/>
        </a:spcBef>
        <a:spcAft>
          <a:spcPts val="0"/>
        </a:spcAft>
        <a:buClrTx/>
        <a:buSzTx/>
        <a:buFontTx/>
        <a:buNone/>
        <a:tabLst/>
        <a:defRPr sz="11600" b="0" i="0" u="none" strike="noStrike" cap="none" spc="0" baseline="0">
          <a:ln>
            <a:noFill/>
          </a:ln>
          <a:solidFill>
            <a:srgbClr val="262626"/>
          </a:solidFill>
          <a:uFillTx/>
          <a:latin typeface="Roboto Regular"/>
          <a:ea typeface="Roboto Regular"/>
          <a:cs typeface="Roboto Regular"/>
          <a:sym typeface="Roboto Regular"/>
        </a:defRPr>
      </a:lvl4pPr>
      <a:lvl5pPr marL="0" marR="0" indent="0" algn="ctr" defTabSz="2438400" rtl="0" latinLnBrk="0">
        <a:lnSpc>
          <a:spcPct val="100000"/>
        </a:lnSpc>
        <a:spcBef>
          <a:spcPts val="0"/>
        </a:spcBef>
        <a:spcAft>
          <a:spcPts val="0"/>
        </a:spcAft>
        <a:buClrTx/>
        <a:buSzTx/>
        <a:buFontTx/>
        <a:buNone/>
        <a:tabLst/>
        <a:defRPr sz="11600" b="0" i="0" u="none" strike="noStrike" cap="none" spc="0" baseline="0">
          <a:ln>
            <a:noFill/>
          </a:ln>
          <a:solidFill>
            <a:srgbClr val="262626"/>
          </a:solidFill>
          <a:uFillTx/>
          <a:latin typeface="Roboto Regular"/>
          <a:ea typeface="Roboto Regular"/>
          <a:cs typeface="Roboto Regular"/>
          <a:sym typeface="Roboto Regular"/>
        </a:defRPr>
      </a:lvl5pPr>
      <a:lvl6pPr marL="0" marR="0" indent="0" algn="ctr" defTabSz="2438400" rtl="0" latinLnBrk="0">
        <a:lnSpc>
          <a:spcPct val="100000"/>
        </a:lnSpc>
        <a:spcBef>
          <a:spcPts val="0"/>
        </a:spcBef>
        <a:spcAft>
          <a:spcPts val="0"/>
        </a:spcAft>
        <a:buClrTx/>
        <a:buSzTx/>
        <a:buFontTx/>
        <a:buNone/>
        <a:tabLst/>
        <a:defRPr sz="11600" b="0" i="0" u="none" strike="noStrike" cap="none" spc="0" baseline="0">
          <a:ln>
            <a:noFill/>
          </a:ln>
          <a:solidFill>
            <a:srgbClr val="262626"/>
          </a:solidFill>
          <a:uFillTx/>
          <a:latin typeface="Roboto Regular"/>
          <a:ea typeface="Roboto Regular"/>
          <a:cs typeface="Roboto Regular"/>
          <a:sym typeface="Roboto Regular"/>
        </a:defRPr>
      </a:lvl6pPr>
      <a:lvl7pPr marL="0" marR="0" indent="0" algn="ctr" defTabSz="2438400" rtl="0" latinLnBrk="0">
        <a:lnSpc>
          <a:spcPct val="100000"/>
        </a:lnSpc>
        <a:spcBef>
          <a:spcPts val="0"/>
        </a:spcBef>
        <a:spcAft>
          <a:spcPts val="0"/>
        </a:spcAft>
        <a:buClrTx/>
        <a:buSzTx/>
        <a:buFontTx/>
        <a:buNone/>
        <a:tabLst/>
        <a:defRPr sz="11600" b="0" i="0" u="none" strike="noStrike" cap="none" spc="0" baseline="0">
          <a:ln>
            <a:noFill/>
          </a:ln>
          <a:solidFill>
            <a:srgbClr val="262626"/>
          </a:solidFill>
          <a:uFillTx/>
          <a:latin typeface="Roboto Regular"/>
          <a:ea typeface="Roboto Regular"/>
          <a:cs typeface="Roboto Regular"/>
          <a:sym typeface="Roboto Regular"/>
        </a:defRPr>
      </a:lvl7pPr>
      <a:lvl8pPr marL="0" marR="0" indent="0" algn="ctr" defTabSz="2438400" rtl="0" latinLnBrk="0">
        <a:lnSpc>
          <a:spcPct val="100000"/>
        </a:lnSpc>
        <a:spcBef>
          <a:spcPts val="0"/>
        </a:spcBef>
        <a:spcAft>
          <a:spcPts val="0"/>
        </a:spcAft>
        <a:buClrTx/>
        <a:buSzTx/>
        <a:buFontTx/>
        <a:buNone/>
        <a:tabLst/>
        <a:defRPr sz="11600" b="0" i="0" u="none" strike="noStrike" cap="none" spc="0" baseline="0">
          <a:ln>
            <a:noFill/>
          </a:ln>
          <a:solidFill>
            <a:srgbClr val="262626"/>
          </a:solidFill>
          <a:uFillTx/>
          <a:latin typeface="Roboto Regular"/>
          <a:ea typeface="Roboto Regular"/>
          <a:cs typeface="Roboto Regular"/>
          <a:sym typeface="Roboto Regular"/>
        </a:defRPr>
      </a:lvl8pPr>
      <a:lvl9pPr marL="0" marR="0" indent="0" algn="ctr" defTabSz="2438400" rtl="0" latinLnBrk="0">
        <a:lnSpc>
          <a:spcPct val="100000"/>
        </a:lnSpc>
        <a:spcBef>
          <a:spcPts val="0"/>
        </a:spcBef>
        <a:spcAft>
          <a:spcPts val="0"/>
        </a:spcAft>
        <a:buClrTx/>
        <a:buSzTx/>
        <a:buFontTx/>
        <a:buNone/>
        <a:tabLst/>
        <a:defRPr sz="11600" b="0" i="0" u="none" strike="noStrike" cap="none" spc="0" baseline="0">
          <a:ln>
            <a:noFill/>
          </a:ln>
          <a:solidFill>
            <a:srgbClr val="262626"/>
          </a:solidFill>
          <a:uFillTx/>
          <a:latin typeface="Roboto Regular"/>
          <a:ea typeface="Roboto Regular"/>
          <a:cs typeface="Roboto Regular"/>
          <a:sym typeface="Roboto Regular"/>
        </a:defRPr>
      </a:lvl9pPr>
    </p:titleStyle>
    <p:bodyStyle>
      <a:lvl1pPr marL="900112" marR="0" indent="-900112" algn="l" defTabSz="2438400" rtl="0" latinLnBrk="0">
        <a:lnSpc>
          <a:spcPct val="100000"/>
        </a:lnSpc>
        <a:spcBef>
          <a:spcPts val="2000"/>
        </a:spcBef>
        <a:spcAft>
          <a:spcPts val="0"/>
        </a:spcAft>
        <a:buClrTx/>
        <a:buSzPct val="100000"/>
        <a:buFont typeface="Arial"/>
        <a:buChar char="•"/>
        <a:tabLst/>
        <a:defRPr sz="8400" b="0" i="0" u="none" strike="noStrike" cap="none" spc="0" baseline="0">
          <a:ln>
            <a:noFill/>
          </a:ln>
          <a:solidFill>
            <a:srgbClr val="262626"/>
          </a:solidFill>
          <a:uFillTx/>
          <a:latin typeface="Roboto Regular"/>
          <a:ea typeface="Roboto Regular"/>
          <a:cs typeface="Roboto Regular"/>
          <a:sym typeface="Roboto Regular"/>
        </a:defRPr>
      </a:lvl1pPr>
      <a:lvl2pPr marL="1314450" marR="0" indent="-857250" algn="l" defTabSz="2438400" rtl="0" latinLnBrk="0">
        <a:lnSpc>
          <a:spcPct val="100000"/>
        </a:lnSpc>
        <a:spcBef>
          <a:spcPts val="2000"/>
        </a:spcBef>
        <a:spcAft>
          <a:spcPts val="0"/>
        </a:spcAft>
        <a:buClrTx/>
        <a:buSzPct val="100000"/>
        <a:buFont typeface="Arial"/>
        <a:buChar char="–"/>
        <a:tabLst/>
        <a:defRPr sz="8400" b="0" i="0" u="none" strike="noStrike" cap="none" spc="0" baseline="0">
          <a:ln>
            <a:noFill/>
          </a:ln>
          <a:solidFill>
            <a:srgbClr val="262626"/>
          </a:solidFill>
          <a:uFillTx/>
          <a:latin typeface="Roboto Regular"/>
          <a:ea typeface="Roboto Regular"/>
          <a:cs typeface="Roboto Regular"/>
          <a:sym typeface="Roboto Regular"/>
        </a:defRPr>
      </a:lvl2pPr>
      <a:lvl3pPr marL="1714500" marR="0" indent="-800100" algn="l" defTabSz="2438400" rtl="0" latinLnBrk="0">
        <a:lnSpc>
          <a:spcPct val="100000"/>
        </a:lnSpc>
        <a:spcBef>
          <a:spcPts val="2000"/>
        </a:spcBef>
        <a:spcAft>
          <a:spcPts val="0"/>
        </a:spcAft>
        <a:buClrTx/>
        <a:buSzPct val="100000"/>
        <a:buFont typeface="Arial"/>
        <a:buChar char="•"/>
        <a:tabLst/>
        <a:defRPr sz="8400" b="0" i="0" u="none" strike="noStrike" cap="none" spc="0" baseline="0">
          <a:ln>
            <a:noFill/>
          </a:ln>
          <a:solidFill>
            <a:srgbClr val="262626"/>
          </a:solidFill>
          <a:uFillTx/>
          <a:latin typeface="Roboto Regular"/>
          <a:ea typeface="Roboto Regular"/>
          <a:cs typeface="Roboto Regular"/>
          <a:sym typeface="Roboto Regular"/>
        </a:defRPr>
      </a:lvl3pPr>
      <a:lvl4pPr marL="2331720" marR="0" indent="-960120" algn="l" defTabSz="2438400" rtl="0" latinLnBrk="0">
        <a:lnSpc>
          <a:spcPct val="100000"/>
        </a:lnSpc>
        <a:spcBef>
          <a:spcPts val="2000"/>
        </a:spcBef>
        <a:spcAft>
          <a:spcPts val="0"/>
        </a:spcAft>
        <a:buClrTx/>
        <a:buSzPct val="100000"/>
        <a:buFont typeface="Arial"/>
        <a:buChar char="–"/>
        <a:tabLst/>
        <a:defRPr sz="8400" b="0" i="0" u="none" strike="noStrike" cap="none" spc="0" baseline="0">
          <a:ln>
            <a:noFill/>
          </a:ln>
          <a:solidFill>
            <a:srgbClr val="262626"/>
          </a:solidFill>
          <a:uFillTx/>
          <a:latin typeface="Roboto Regular"/>
          <a:ea typeface="Roboto Regular"/>
          <a:cs typeface="Roboto Regular"/>
          <a:sym typeface="Roboto Regular"/>
        </a:defRPr>
      </a:lvl4pPr>
      <a:lvl5pPr marL="2788920" marR="0" indent="-960120" algn="l" defTabSz="2438400" rtl="0" latinLnBrk="0">
        <a:lnSpc>
          <a:spcPct val="100000"/>
        </a:lnSpc>
        <a:spcBef>
          <a:spcPts val="2000"/>
        </a:spcBef>
        <a:spcAft>
          <a:spcPts val="0"/>
        </a:spcAft>
        <a:buClrTx/>
        <a:buSzPct val="100000"/>
        <a:buFont typeface="Arial"/>
        <a:buChar char="»"/>
        <a:tabLst/>
        <a:defRPr sz="8400" b="0" i="0" u="none" strike="noStrike" cap="none" spc="0" baseline="0">
          <a:ln>
            <a:noFill/>
          </a:ln>
          <a:solidFill>
            <a:srgbClr val="262626"/>
          </a:solidFill>
          <a:uFillTx/>
          <a:latin typeface="Roboto Regular"/>
          <a:ea typeface="Roboto Regular"/>
          <a:cs typeface="Roboto Regular"/>
          <a:sym typeface="Roboto Regular"/>
        </a:defRPr>
      </a:lvl5pPr>
      <a:lvl6pPr marL="3246120" marR="0" indent="-960120" algn="l" defTabSz="2438400" rtl="0" latinLnBrk="0">
        <a:lnSpc>
          <a:spcPct val="100000"/>
        </a:lnSpc>
        <a:spcBef>
          <a:spcPts val="2000"/>
        </a:spcBef>
        <a:spcAft>
          <a:spcPts val="0"/>
        </a:spcAft>
        <a:buClrTx/>
        <a:buSzPct val="100000"/>
        <a:buFont typeface="Arial"/>
        <a:buChar char="•"/>
        <a:tabLst/>
        <a:defRPr sz="8400" b="0" i="0" u="none" strike="noStrike" cap="none" spc="0" baseline="0">
          <a:ln>
            <a:noFill/>
          </a:ln>
          <a:solidFill>
            <a:srgbClr val="262626"/>
          </a:solidFill>
          <a:uFillTx/>
          <a:latin typeface="Roboto Regular"/>
          <a:ea typeface="Roboto Regular"/>
          <a:cs typeface="Roboto Regular"/>
          <a:sym typeface="Roboto Regular"/>
        </a:defRPr>
      </a:lvl6pPr>
      <a:lvl7pPr marL="3703320" marR="0" indent="-960120" algn="l" defTabSz="2438400" rtl="0" latinLnBrk="0">
        <a:lnSpc>
          <a:spcPct val="100000"/>
        </a:lnSpc>
        <a:spcBef>
          <a:spcPts val="2000"/>
        </a:spcBef>
        <a:spcAft>
          <a:spcPts val="0"/>
        </a:spcAft>
        <a:buClrTx/>
        <a:buSzPct val="100000"/>
        <a:buFont typeface="Arial"/>
        <a:buChar char="•"/>
        <a:tabLst/>
        <a:defRPr sz="8400" b="0" i="0" u="none" strike="noStrike" cap="none" spc="0" baseline="0">
          <a:ln>
            <a:noFill/>
          </a:ln>
          <a:solidFill>
            <a:srgbClr val="262626"/>
          </a:solidFill>
          <a:uFillTx/>
          <a:latin typeface="Roboto Regular"/>
          <a:ea typeface="Roboto Regular"/>
          <a:cs typeface="Roboto Regular"/>
          <a:sym typeface="Roboto Regular"/>
        </a:defRPr>
      </a:lvl7pPr>
      <a:lvl8pPr marL="4160520" marR="0" indent="-960120" algn="l" defTabSz="2438400" rtl="0" latinLnBrk="0">
        <a:lnSpc>
          <a:spcPct val="100000"/>
        </a:lnSpc>
        <a:spcBef>
          <a:spcPts val="2000"/>
        </a:spcBef>
        <a:spcAft>
          <a:spcPts val="0"/>
        </a:spcAft>
        <a:buClrTx/>
        <a:buSzPct val="100000"/>
        <a:buFont typeface="Arial"/>
        <a:buChar char="•"/>
        <a:tabLst/>
        <a:defRPr sz="8400" b="0" i="0" u="none" strike="noStrike" cap="none" spc="0" baseline="0">
          <a:ln>
            <a:noFill/>
          </a:ln>
          <a:solidFill>
            <a:srgbClr val="262626"/>
          </a:solidFill>
          <a:uFillTx/>
          <a:latin typeface="Roboto Regular"/>
          <a:ea typeface="Roboto Regular"/>
          <a:cs typeface="Roboto Regular"/>
          <a:sym typeface="Roboto Regular"/>
        </a:defRPr>
      </a:lvl8pPr>
      <a:lvl9pPr marL="4617720" marR="0" indent="-960120" algn="l" defTabSz="2438400" rtl="0" latinLnBrk="0">
        <a:lnSpc>
          <a:spcPct val="100000"/>
        </a:lnSpc>
        <a:spcBef>
          <a:spcPts val="2000"/>
        </a:spcBef>
        <a:spcAft>
          <a:spcPts val="0"/>
        </a:spcAft>
        <a:buClrTx/>
        <a:buSzPct val="100000"/>
        <a:buFont typeface="Arial"/>
        <a:buChar char="•"/>
        <a:tabLst/>
        <a:defRPr sz="8400" b="0" i="0" u="none" strike="noStrike" cap="none" spc="0" baseline="0">
          <a:ln>
            <a:noFill/>
          </a:ln>
          <a:solidFill>
            <a:srgbClr val="262626"/>
          </a:solidFill>
          <a:uFillTx/>
          <a:latin typeface="Roboto Regular"/>
          <a:ea typeface="Roboto Regular"/>
          <a:cs typeface="Roboto Regular"/>
          <a:sym typeface="Roboto Regular"/>
        </a:defRPr>
      </a:lvl9pPr>
    </p:bodyStyle>
    <p:otherStyle>
      <a:lvl1pPr marL="0" marR="0" indent="0" algn="r" defTabSz="24384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Roboto Regular"/>
        </a:defRPr>
      </a:lvl1pPr>
      <a:lvl2pPr marL="0" marR="0" indent="457200" algn="r" defTabSz="24384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Roboto Regular"/>
        </a:defRPr>
      </a:lvl2pPr>
      <a:lvl3pPr marL="0" marR="0" indent="914400" algn="r" defTabSz="24384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Roboto Regular"/>
        </a:defRPr>
      </a:lvl3pPr>
      <a:lvl4pPr marL="0" marR="0" indent="1371600" algn="r" defTabSz="24384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Roboto Regular"/>
        </a:defRPr>
      </a:lvl4pPr>
      <a:lvl5pPr marL="0" marR="0" indent="1828800" algn="r" defTabSz="24384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Roboto Regular"/>
        </a:defRPr>
      </a:lvl5pPr>
      <a:lvl6pPr marL="0" marR="0" indent="2286000" algn="r" defTabSz="24384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Roboto Regular"/>
        </a:defRPr>
      </a:lvl6pPr>
      <a:lvl7pPr marL="0" marR="0" indent="2743200" algn="r" defTabSz="24384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Roboto Regular"/>
        </a:defRPr>
      </a:lvl7pPr>
      <a:lvl8pPr marL="0" marR="0" indent="3200400" algn="r" defTabSz="24384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Roboto Regular"/>
        </a:defRPr>
      </a:lvl8pPr>
      <a:lvl9pPr marL="0" marR="0" indent="3657600" algn="r" defTabSz="2438400" rtl="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Roboto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4.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8.webp"/><Relationship Id="rId5" Type="http://schemas.openxmlformats.org/officeDocument/2006/relationships/image" Target="../media/image4.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3.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23.jp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image" Target="../media/image3.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10.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jpeg"/><Relationship Id="rId7"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3"/>
          <p:cNvSpPr/>
          <p:nvPr/>
        </p:nvSpPr>
        <p:spPr>
          <a:xfrm>
            <a:off x="-141132" y="4549561"/>
            <a:ext cx="10480231" cy="4616877"/>
          </a:xfrm>
          <a:prstGeom prst="rect">
            <a:avLst/>
          </a:prstGeom>
          <a:solidFill>
            <a:srgbClr val="FF5C11"/>
          </a:solidFill>
          <a:ln w="12700">
            <a:miter lim="400000"/>
          </a:ln>
        </p:spPr>
        <p:txBody>
          <a:bodyPr lIns="121919" tIns="121919" rIns="121919" bIns="121919"/>
          <a:lstStyle/>
          <a:p>
            <a:pPr algn="ctr"/>
            <a:endParaRPr/>
          </a:p>
        </p:txBody>
      </p:sp>
      <p:pic>
        <p:nvPicPr>
          <p:cNvPr id="110" name="Picture Placeholder 7" descr="Picture Placeholder 7"/>
          <p:cNvPicPr>
            <a:picLocks noGrp="1" noChangeAspect="1"/>
          </p:cNvPicPr>
          <p:nvPr>
            <p:ph type="pic" idx="13"/>
          </p:nvPr>
        </p:nvPicPr>
        <p:blipFill>
          <a:blip r:embed="rId2"/>
          <a:srcRect l="20370" r="20370"/>
          <a:stretch>
            <a:fillRect/>
          </a:stretch>
        </p:blipFill>
        <p:spPr>
          <a:xfrm>
            <a:off x="10342694" y="-1040235"/>
            <a:ext cx="14041307" cy="15796469"/>
          </a:xfrm>
          <a:prstGeom prst="rect">
            <a:avLst/>
          </a:prstGeom>
        </p:spPr>
      </p:pic>
      <p:sp>
        <p:nvSpPr>
          <p:cNvPr id="111" name="Rectangle 13"/>
          <p:cNvSpPr/>
          <p:nvPr/>
        </p:nvSpPr>
        <p:spPr>
          <a:xfrm>
            <a:off x="10330151" y="4549561"/>
            <a:ext cx="14355764" cy="4616878"/>
          </a:xfrm>
          <a:prstGeom prst="rect">
            <a:avLst/>
          </a:prstGeom>
          <a:solidFill>
            <a:srgbClr val="FF5C11">
              <a:alpha val="50296"/>
            </a:srgbClr>
          </a:solidFill>
          <a:ln w="12700">
            <a:miter lim="400000"/>
          </a:ln>
        </p:spPr>
        <p:txBody>
          <a:bodyPr lIns="121919" tIns="121919" rIns="121919" bIns="121919"/>
          <a:lstStyle/>
          <a:p>
            <a:pPr algn="ctr"/>
            <a:endParaRPr/>
          </a:p>
        </p:txBody>
      </p:sp>
      <p:sp>
        <p:nvSpPr>
          <p:cNvPr id="112" name="Footer Text"/>
          <p:cNvSpPr txBox="1"/>
          <p:nvPr/>
        </p:nvSpPr>
        <p:spPr>
          <a:xfrm>
            <a:off x="2320949" y="7792245"/>
            <a:ext cx="8737601" cy="48117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150000"/>
              </a:lnSpc>
              <a:defRPr sz="3400">
                <a:solidFill>
                  <a:srgbClr val="FFFFFF"/>
                </a:solidFill>
                <a:latin typeface="Arial"/>
                <a:ea typeface="Arial"/>
                <a:cs typeface="Arial"/>
                <a:sym typeface="Arial"/>
              </a:defRPr>
            </a:lvl1pPr>
          </a:lstStyle>
          <a:p>
            <a:r>
              <a:t>What can we expect from MHCLG?</a:t>
            </a:r>
          </a:p>
        </p:txBody>
      </p:sp>
      <p:sp>
        <p:nvSpPr>
          <p:cNvPr id="113" name="Footer Text"/>
          <p:cNvSpPr txBox="1"/>
          <p:nvPr/>
        </p:nvSpPr>
        <p:spPr>
          <a:xfrm>
            <a:off x="2320949" y="5376333"/>
            <a:ext cx="8737601" cy="188046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6900" b="1">
                <a:solidFill>
                  <a:srgbClr val="FFFFFF"/>
                </a:solidFill>
                <a:latin typeface="Arial"/>
                <a:ea typeface="Arial"/>
                <a:cs typeface="Arial"/>
                <a:sym typeface="Arial"/>
              </a:defRPr>
            </a:lvl1pPr>
          </a:lstStyle>
          <a:p>
            <a:r>
              <a:t>The Building Regulations</a:t>
            </a:r>
          </a:p>
        </p:txBody>
      </p:sp>
      <p:pic>
        <p:nvPicPr>
          <p:cNvPr id="114" name="Image" descr="Image"/>
          <p:cNvPicPr>
            <a:picLocks noChangeAspect="1"/>
          </p:cNvPicPr>
          <p:nvPr/>
        </p:nvPicPr>
        <p:blipFill>
          <a:blip r:embed="rId3"/>
          <a:stretch>
            <a:fillRect/>
          </a:stretch>
        </p:blipFill>
        <p:spPr>
          <a:xfrm>
            <a:off x="-4153797" y="-6780191"/>
            <a:ext cx="27611594" cy="27276382"/>
          </a:xfrm>
          <a:prstGeom prst="rect">
            <a:avLst/>
          </a:prstGeom>
          <a:ln w="12700">
            <a:miter lim="400000"/>
          </a:ln>
        </p:spPr>
      </p:pic>
      <p:pic>
        <p:nvPicPr>
          <p:cNvPr id="115" name="LBC_Logo_CA_transparent.png this one.png" descr="LBC_Logo_CA_transparent.png this one.png"/>
          <p:cNvPicPr>
            <a:picLocks noChangeAspect="1"/>
          </p:cNvPicPr>
          <p:nvPr/>
        </p:nvPicPr>
        <p:blipFill>
          <a:blip r:embed="rId4"/>
          <a:stretch>
            <a:fillRect/>
          </a:stretch>
        </p:blipFill>
        <p:spPr>
          <a:xfrm rot="5400000">
            <a:off x="4257126" y="-106267"/>
            <a:ext cx="1819182" cy="4815326"/>
          </a:xfrm>
          <a:prstGeom prst="rect">
            <a:avLst/>
          </a:prstGeom>
          <a:ln w="12700">
            <a:miter lim="400000"/>
          </a:ln>
        </p:spPr>
      </p:pic>
      <p:pic>
        <p:nvPicPr>
          <p:cNvPr id="116" name="image691584.png" descr="image691584.png"/>
          <p:cNvPicPr>
            <a:picLocks noChangeAspect="1"/>
          </p:cNvPicPr>
          <p:nvPr/>
        </p:nvPicPr>
        <p:blipFill>
          <a:blip r:embed="rId5"/>
          <a:stretch>
            <a:fillRect/>
          </a:stretch>
        </p:blipFill>
        <p:spPr>
          <a:xfrm>
            <a:off x="1128332" y="12414689"/>
            <a:ext cx="8076770" cy="465083"/>
          </a:xfrm>
          <a:prstGeom prst="rect">
            <a:avLst/>
          </a:prstGeom>
          <a:ln w="12700">
            <a:miter lim="400000"/>
          </a:ln>
        </p:spPr>
      </p:pic>
      <p:sp>
        <p:nvSpPr>
          <p:cNvPr id="117" name="London Building Control…"/>
          <p:cNvSpPr txBox="1"/>
          <p:nvPr/>
        </p:nvSpPr>
        <p:spPr>
          <a:xfrm>
            <a:off x="-6958" y="9753087"/>
            <a:ext cx="10347350" cy="21205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spAutoFit/>
          </a:bodyPr>
          <a:lstStyle/>
          <a:p>
            <a:pPr algn="ctr">
              <a:defRPr sz="2000" b="1">
                <a:solidFill>
                  <a:srgbClr val="000000"/>
                </a:solidFill>
                <a:latin typeface="Arial"/>
                <a:ea typeface="Arial"/>
                <a:cs typeface="Arial"/>
                <a:sym typeface="Arial"/>
              </a:defRPr>
            </a:pPr>
            <a:r>
              <a:rPr dirty="0"/>
              <a:t>London Building Control</a:t>
            </a:r>
          </a:p>
          <a:p>
            <a:pPr algn="ctr">
              <a:defRPr sz="2000">
                <a:solidFill>
                  <a:srgbClr val="000000"/>
                </a:solidFill>
                <a:latin typeface="Arial"/>
                <a:ea typeface="Arial"/>
                <a:cs typeface="Arial"/>
                <a:sym typeface="Arial"/>
              </a:defRPr>
            </a:pPr>
            <a:r>
              <a:rPr dirty="0"/>
              <a:t>13 Woodstock Street, Mayfair, London, W1C 2AG</a:t>
            </a:r>
            <a:br>
              <a:rPr dirty="0"/>
            </a:br>
            <a:endParaRPr dirty="0"/>
          </a:p>
          <a:p>
            <a:pPr algn="ctr">
              <a:defRPr sz="2000">
                <a:solidFill>
                  <a:srgbClr val="000000"/>
                </a:solidFill>
                <a:latin typeface="Arial"/>
                <a:ea typeface="Arial"/>
                <a:cs typeface="Arial"/>
                <a:sym typeface="Arial"/>
              </a:defRPr>
            </a:pPr>
            <a:r>
              <a:rPr dirty="0"/>
              <a:t>Tel: 0207 099 3636</a:t>
            </a:r>
            <a:br>
              <a:rPr lang="en-GB" dirty="0"/>
            </a:br>
            <a:r>
              <a:rPr lang="en-GB" dirty="0"/>
              <a:t>info@londonbuildingcontrol.co.uk</a:t>
            </a:r>
            <a:endParaRPr dirty="0"/>
          </a:p>
          <a:p>
            <a:pPr algn="ctr">
              <a:lnSpc>
                <a:spcPct val="120000"/>
              </a:lnSpc>
              <a:defRPr sz="2000">
                <a:solidFill>
                  <a:srgbClr val="000000"/>
                </a:solidFill>
                <a:latin typeface="Arial"/>
                <a:ea typeface="Arial"/>
                <a:cs typeface="Arial"/>
                <a:sym typeface="Arial"/>
              </a:defRPr>
            </a:pPr>
            <a:r>
              <a:rPr dirty="0"/>
              <a:t>www.londonbuildingcontrol.co.uk</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113"/>
                                        </p:tgtEl>
                                        <p:attrNameLst>
                                          <p:attrName>style.visibility</p:attrName>
                                        </p:attrNameLst>
                                      </p:cBhvr>
                                      <p:to>
                                        <p:strVal val="visible"/>
                                      </p:to>
                                    </p:set>
                                    <p:anim calcmode="lin" valueType="num">
                                      <p:cBhvr>
                                        <p:cTn id="7" dur="500" fill="hold"/>
                                        <p:tgtEl>
                                          <p:spTgt spid="113"/>
                                        </p:tgtEl>
                                        <p:attrNameLst>
                                          <p:attrName>ppt_x</p:attrName>
                                        </p:attrNameLst>
                                      </p:cBhvr>
                                      <p:tavLst>
                                        <p:tav tm="0">
                                          <p:val>
                                            <p:strVal val="#ppt_x"/>
                                          </p:val>
                                        </p:tav>
                                        <p:tav tm="100000">
                                          <p:val>
                                            <p:strVal val="#ppt_x"/>
                                          </p:val>
                                        </p:tav>
                                      </p:tavLst>
                                    </p:anim>
                                    <p:anim calcmode="lin" valueType="num">
                                      <p:cBhvr>
                                        <p:cTn id="8" dur="500" fill="hold"/>
                                        <p:tgtEl>
                                          <p:spTgt spid="1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p:tmAbs val="0"/>
                                  </p:iterate>
                                  <p:childTnLst>
                                    <p:set>
                                      <p:cBhvr>
                                        <p:cTn id="11" fill="hold"/>
                                        <p:tgtEl>
                                          <p:spTgt spid="112"/>
                                        </p:tgtEl>
                                        <p:attrNameLst>
                                          <p:attrName>style.visibility</p:attrName>
                                        </p:attrNameLst>
                                      </p:cBhvr>
                                      <p:to>
                                        <p:strVal val="visible"/>
                                      </p:to>
                                    </p:set>
                                    <p:animEffect transition="in" filter="wipe(left)">
                                      <p:cBhvr>
                                        <p:cTn id="12"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advAuto="0"/>
      <p:bldP spid="113"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212"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213"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214"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215"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218"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pic>
        <p:nvPicPr>
          <p:cNvPr id="220"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pic>
        <p:nvPicPr>
          <p:cNvPr id="12" name="Content Placeholder 2">
            <a:extLst>
              <a:ext uri="{FF2B5EF4-FFF2-40B4-BE49-F238E27FC236}">
                <a16:creationId xmlns:a16="http://schemas.microsoft.com/office/drawing/2014/main" id="{0DE773CF-9CAF-43BD-9ED6-78C41C6B356D}"/>
              </a:ext>
            </a:extLst>
          </p:cNvPr>
          <p:cNvPicPr>
            <a:picLocks noChangeAspect="1"/>
          </p:cNvPicPr>
          <p:nvPr/>
        </p:nvPicPr>
        <p:blipFill>
          <a:blip r:embed="rId7"/>
          <a:stretch>
            <a:fillRect/>
          </a:stretch>
        </p:blipFill>
        <p:spPr>
          <a:xfrm>
            <a:off x="9434945" y="4135582"/>
            <a:ext cx="14432509" cy="7065818"/>
          </a:xfrm>
          <a:prstGeom prst="rect">
            <a:avLst/>
          </a:prstGeom>
        </p:spPr>
      </p:pic>
      <p:sp>
        <p:nvSpPr>
          <p:cNvPr id="13" name="ISO9001 Certified">
            <a:extLst>
              <a:ext uri="{FF2B5EF4-FFF2-40B4-BE49-F238E27FC236}">
                <a16:creationId xmlns:a16="http://schemas.microsoft.com/office/drawing/2014/main" id="{01F73263-8D0D-498A-AB21-94ACE438F6AF}"/>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4" name="image691584.png" descr="image691584.png">
            <a:extLst>
              <a:ext uri="{FF2B5EF4-FFF2-40B4-BE49-F238E27FC236}">
                <a16:creationId xmlns:a16="http://schemas.microsoft.com/office/drawing/2014/main" id="{6304BA35-AF54-4908-AE9B-71E81DC3A0CD}"/>
              </a:ext>
            </a:extLst>
          </p:cNvPr>
          <p:cNvPicPr>
            <a:picLocks noChangeAspect="1"/>
          </p:cNvPicPr>
          <p:nvPr/>
        </p:nvPicPr>
        <p:blipFill>
          <a:blip r:embed="rId8"/>
          <a:stretch>
            <a:fillRect/>
          </a:stretch>
        </p:blipFill>
        <p:spPr>
          <a:xfrm>
            <a:off x="12318162" y="13083849"/>
            <a:ext cx="6846138" cy="394220"/>
          </a:xfrm>
          <a:prstGeom prst="rect">
            <a:avLst/>
          </a:prstGeom>
          <a:ln w="12700">
            <a:miter lim="400000"/>
          </a:ln>
        </p:spPr>
      </p:pic>
      <p:sp>
        <p:nvSpPr>
          <p:cNvPr id="15" name="Rectangle 14">
            <a:extLst>
              <a:ext uri="{FF2B5EF4-FFF2-40B4-BE49-F238E27FC236}">
                <a16:creationId xmlns:a16="http://schemas.microsoft.com/office/drawing/2014/main" id="{909DABB2-EF65-4CEC-A6AB-001246BD7A45}"/>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213"/>
                                        </p:tgtEl>
                                        <p:attrNameLst>
                                          <p:attrName>style.visibility</p:attrName>
                                        </p:attrNameLst>
                                      </p:cBhvr>
                                      <p:to>
                                        <p:strVal val="visible"/>
                                      </p:to>
                                    </p:set>
                                    <p:animEffect transition="in" filter="wipe(right)">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223"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224"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225"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226"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229"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230" name="Inhaltsplatzhalter 4"/>
          <p:cNvSpPr txBox="1"/>
          <p:nvPr/>
        </p:nvSpPr>
        <p:spPr>
          <a:xfrm>
            <a:off x="9992411" y="4673813"/>
            <a:ext cx="13347781" cy="60016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dirty="0"/>
              <a:t>The UK has set in law in target to bring all its greenhouse gas emissions to net zero by 2050 – one of the most ambitious targets in the world.  Homes – both new and existing – accounts for 20% of emissions.  Despite progress reducing emissions from homes, we need to go much further.  New homes being built now and in the next 5-10 years will still exist in 2050 and therefore we must ensure that the energy efficiency standards we set for them put us on track to meet the 2050 target.</a:t>
            </a:r>
            <a:endParaRPr dirty="0"/>
          </a:p>
        </p:txBody>
      </p:sp>
      <p:pic>
        <p:nvPicPr>
          <p:cNvPr id="231"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2" name="ISO9001 Certified">
            <a:extLst>
              <a:ext uri="{FF2B5EF4-FFF2-40B4-BE49-F238E27FC236}">
                <a16:creationId xmlns:a16="http://schemas.microsoft.com/office/drawing/2014/main" id="{A065652F-86E9-453A-A03B-110D39AC0AA4}"/>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3" name="image691584.png" descr="image691584.png">
            <a:extLst>
              <a:ext uri="{FF2B5EF4-FFF2-40B4-BE49-F238E27FC236}">
                <a16:creationId xmlns:a16="http://schemas.microsoft.com/office/drawing/2014/main" id="{01E4970B-8C1A-45A6-AEAA-BBFBB6FB4B53}"/>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4" name="Rectangle 13">
            <a:extLst>
              <a:ext uri="{FF2B5EF4-FFF2-40B4-BE49-F238E27FC236}">
                <a16:creationId xmlns:a16="http://schemas.microsoft.com/office/drawing/2014/main" id="{77D5470E-00F1-4F17-810B-F84785D2BA12}"/>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224"/>
                                        </p:tgtEl>
                                        <p:attrNameLst>
                                          <p:attrName>style.visibility</p:attrName>
                                        </p:attrNameLst>
                                      </p:cBhvr>
                                      <p:to>
                                        <p:strVal val="visible"/>
                                      </p:to>
                                    </p:set>
                                    <p:animEffect transition="in" filter="wipe(right)">
                                      <p:cBhvr>
                                        <p:cTn id="7" dur="500"/>
                                        <p:tgtEl>
                                          <p:spTgt spid="224"/>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230"/>
                                        </p:tgtEl>
                                        <p:attrNameLst>
                                          <p:attrName>style.visibility</p:attrName>
                                        </p:attrNameLst>
                                      </p:cBhvr>
                                      <p:to>
                                        <p:strVal val="visible"/>
                                      </p:to>
                                    </p:set>
                                    <p:animEffect transition="in" filter="wipe(left)">
                                      <p:cBhvr>
                                        <p:cTn id="11"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advAuto="0"/>
      <p:bldP spid="230"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234"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235"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236"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237"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240"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242" name="Inhaltsplatzhalter 4"/>
          <p:cNvSpPr txBox="1"/>
          <p:nvPr/>
        </p:nvSpPr>
        <p:spPr>
          <a:xfrm>
            <a:off x="46326" y="9427131"/>
            <a:ext cx="8896432" cy="5816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spcBef>
                <a:spcPts val="2000"/>
              </a:spcBef>
              <a:buFont typeface="Arial"/>
              <a:defRPr sz="4200">
                <a:solidFill>
                  <a:srgbClr val="FFFFFF"/>
                </a:solidFill>
                <a:latin typeface="Arial"/>
                <a:ea typeface="Arial"/>
                <a:cs typeface="Arial"/>
                <a:sym typeface="Arial"/>
              </a:defRPr>
            </a:pPr>
            <a:endParaRPr dirty="0"/>
          </a:p>
        </p:txBody>
      </p:sp>
      <p:sp>
        <p:nvSpPr>
          <p:cNvPr id="13" name="Inhaltsplatzhalter 4">
            <a:extLst>
              <a:ext uri="{FF2B5EF4-FFF2-40B4-BE49-F238E27FC236}">
                <a16:creationId xmlns:a16="http://schemas.microsoft.com/office/drawing/2014/main" id="{BB6220C0-25AC-441A-A439-5CB83B9D2296}"/>
              </a:ext>
            </a:extLst>
          </p:cNvPr>
          <p:cNvSpPr txBox="1"/>
          <p:nvPr/>
        </p:nvSpPr>
        <p:spPr>
          <a:xfrm>
            <a:off x="9992411" y="6174224"/>
            <a:ext cx="13347781" cy="300082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dirty="0"/>
              <a:t>We expect to launch a further consultation in the coming months addressing existing domestic buildings, and new and existing non-domestic buildings.  This initial consultation relates to new domestic buildings; and includes change to part F.</a:t>
            </a:r>
            <a:endParaRPr dirty="0"/>
          </a:p>
        </p:txBody>
      </p:sp>
      <p:sp>
        <p:nvSpPr>
          <p:cNvPr id="14" name="ISO9001 Certified">
            <a:extLst>
              <a:ext uri="{FF2B5EF4-FFF2-40B4-BE49-F238E27FC236}">
                <a16:creationId xmlns:a16="http://schemas.microsoft.com/office/drawing/2014/main" id="{75B9B6F3-6C59-47D2-B256-3A38368A1F7A}"/>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5" name="image691584.png" descr="image691584.png">
            <a:extLst>
              <a:ext uri="{FF2B5EF4-FFF2-40B4-BE49-F238E27FC236}">
                <a16:creationId xmlns:a16="http://schemas.microsoft.com/office/drawing/2014/main" id="{F89E46B8-0169-4130-B9C9-072A37D10787}"/>
              </a:ext>
            </a:extLst>
          </p:cNvPr>
          <p:cNvPicPr>
            <a:picLocks noChangeAspect="1"/>
          </p:cNvPicPr>
          <p:nvPr/>
        </p:nvPicPr>
        <p:blipFill>
          <a:blip r:embed="rId6"/>
          <a:stretch>
            <a:fillRect/>
          </a:stretch>
        </p:blipFill>
        <p:spPr>
          <a:xfrm>
            <a:off x="12318162" y="13083849"/>
            <a:ext cx="6846138" cy="394220"/>
          </a:xfrm>
          <a:prstGeom prst="rect">
            <a:avLst/>
          </a:prstGeom>
          <a:ln w="12700">
            <a:miter lim="400000"/>
          </a:ln>
        </p:spPr>
      </p:pic>
      <p:sp>
        <p:nvSpPr>
          <p:cNvPr id="16" name="Rectangle 15">
            <a:extLst>
              <a:ext uri="{FF2B5EF4-FFF2-40B4-BE49-F238E27FC236}">
                <a16:creationId xmlns:a16="http://schemas.microsoft.com/office/drawing/2014/main" id="{DD4241B9-658C-4728-93E1-CA0C9D575D3D}"/>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pic>
        <p:nvPicPr>
          <p:cNvPr id="243" name="Image" descr="Image"/>
          <p:cNvPicPr>
            <a:picLocks noChangeAspect="1"/>
          </p:cNvPicPr>
          <p:nvPr/>
        </p:nvPicPr>
        <p:blipFill>
          <a:blip r:embed="rId7"/>
          <a:stretch>
            <a:fillRect/>
          </a:stretch>
        </p:blipFill>
        <p:spPr>
          <a:xfrm>
            <a:off x="-17209397" y="-6780191"/>
            <a:ext cx="27611594" cy="272763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235"/>
                                        </p:tgtEl>
                                        <p:attrNameLst>
                                          <p:attrName>style.visibility</p:attrName>
                                        </p:attrNameLst>
                                      </p:cBhvr>
                                      <p:to>
                                        <p:strVal val="visible"/>
                                      </p:to>
                                    </p:set>
                                    <p:animEffect transition="in" filter="wipe(right)">
                                      <p:cBhvr>
                                        <p:cTn id="7" dur="500"/>
                                        <p:tgtEl>
                                          <p:spTgt spid="235"/>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242"/>
                                        </p:tgtEl>
                                        <p:attrNameLst>
                                          <p:attrName>style.visibility</p:attrName>
                                        </p:attrNameLst>
                                      </p:cBhvr>
                                      <p:to>
                                        <p:strVal val="visible"/>
                                      </p:to>
                                    </p:set>
                                    <p:animEffect transition="in" filter="wipe(left)">
                                      <p:cBhvr>
                                        <p:cTn id="11" dur="500"/>
                                        <p:tgtEl>
                                          <p:spTgt spid="242"/>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animBg="1" advAuto="0"/>
      <p:bldP spid="242" grpId="0" animBg="1" advAuto="0"/>
      <p:bldP spid="13"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246"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247"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248"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249"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252"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255" name="Inhaltsplatzhalter 4"/>
          <p:cNvSpPr txBox="1"/>
          <p:nvPr/>
        </p:nvSpPr>
        <p:spPr>
          <a:xfrm>
            <a:off x="46326" y="9427131"/>
            <a:ext cx="8896432" cy="5816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spcBef>
                <a:spcPts val="2000"/>
              </a:spcBef>
              <a:buFont typeface="Arial"/>
              <a:defRPr sz="4200">
                <a:solidFill>
                  <a:srgbClr val="FFFFFF"/>
                </a:solidFill>
                <a:latin typeface="Arial"/>
                <a:ea typeface="Arial"/>
                <a:cs typeface="Arial"/>
                <a:sym typeface="Arial"/>
              </a:defRPr>
            </a:pPr>
            <a:endParaRPr dirty="0"/>
          </a:p>
        </p:txBody>
      </p:sp>
      <p:sp>
        <p:nvSpPr>
          <p:cNvPr id="14" name="Inhaltsplatzhalter 4">
            <a:extLst>
              <a:ext uri="{FF2B5EF4-FFF2-40B4-BE49-F238E27FC236}">
                <a16:creationId xmlns:a16="http://schemas.microsoft.com/office/drawing/2014/main" id="{349D9554-76E7-420F-95BF-A7161370768D}"/>
              </a:ext>
            </a:extLst>
          </p:cNvPr>
          <p:cNvSpPr txBox="1"/>
          <p:nvPr/>
        </p:nvSpPr>
        <p:spPr>
          <a:xfrm>
            <a:off x="9992411" y="3946879"/>
            <a:ext cx="13896289" cy="74174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sz="4000" dirty="0"/>
              <a:t>2019 Consultation on changes to part L (conservation of fuel and power) and Part F (ventilation) of the Building Regulations for new dwellings</a:t>
            </a:r>
          </a:p>
          <a:p>
            <a:pPr>
              <a:spcBef>
                <a:spcPts val="2000"/>
              </a:spcBef>
              <a:buSzPct val="100000"/>
              <a:defRPr sz="3900" b="1">
                <a:solidFill>
                  <a:srgbClr val="FFFFFF"/>
                </a:solidFill>
                <a:latin typeface="Arial"/>
                <a:ea typeface="Arial"/>
                <a:cs typeface="Arial"/>
                <a:sym typeface="Arial"/>
              </a:defRPr>
            </a:pPr>
            <a:endParaRPr lang="en-GB" sz="1400" dirty="0"/>
          </a:p>
          <a:p>
            <a:pPr>
              <a:spcBef>
                <a:spcPts val="2000"/>
              </a:spcBef>
              <a:buSzPct val="100000"/>
              <a:defRPr sz="3900" b="1">
                <a:solidFill>
                  <a:srgbClr val="FFFFFF"/>
                </a:solidFill>
                <a:latin typeface="Arial"/>
                <a:ea typeface="Arial"/>
                <a:cs typeface="Arial"/>
                <a:sym typeface="Arial"/>
              </a:defRPr>
            </a:pPr>
            <a:r>
              <a:rPr lang="en-GB" sz="3600" dirty="0"/>
              <a:t>Option 2:  </a:t>
            </a:r>
            <a:r>
              <a:rPr lang="en-GB" sz="3200" dirty="0"/>
              <a:t>31% reduction in carbon emissions compared to the current standard.  We anticipate this could be delivered based on the installation of carbon-saving technology such as photovoltaic (solar) panels and better fabric standards, though not  as high as in Option 1 (typically double not triple glazing).</a:t>
            </a:r>
          </a:p>
          <a:p>
            <a:pPr>
              <a:spcBef>
                <a:spcPts val="2000"/>
              </a:spcBef>
              <a:buSzPct val="100000"/>
              <a:defRPr sz="3900" b="1">
                <a:solidFill>
                  <a:srgbClr val="FFFFFF"/>
                </a:solidFill>
                <a:latin typeface="Arial"/>
                <a:ea typeface="Arial"/>
                <a:cs typeface="Arial"/>
                <a:sym typeface="Arial"/>
              </a:defRPr>
            </a:pPr>
            <a:r>
              <a:rPr lang="en-GB" sz="3200" dirty="0"/>
              <a:t>Option 2 is our preferred option. It would deliver more carbon savings and results in lower bills for the householder but has higher build costs.  We also expect that it would help to prepare supply chains for heat pumps and increase the number of trained installers.</a:t>
            </a:r>
          </a:p>
        </p:txBody>
      </p:sp>
      <p:sp>
        <p:nvSpPr>
          <p:cNvPr id="13" name="ISO9001 Certified">
            <a:extLst>
              <a:ext uri="{FF2B5EF4-FFF2-40B4-BE49-F238E27FC236}">
                <a16:creationId xmlns:a16="http://schemas.microsoft.com/office/drawing/2014/main" id="{21B29862-0D49-487E-AD64-CF4670D40637}"/>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5" name="image691584.png" descr="image691584.png">
            <a:extLst>
              <a:ext uri="{FF2B5EF4-FFF2-40B4-BE49-F238E27FC236}">
                <a16:creationId xmlns:a16="http://schemas.microsoft.com/office/drawing/2014/main" id="{5FD219FE-5068-4464-9EDE-4766B32EF413}"/>
              </a:ext>
            </a:extLst>
          </p:cNvPr>
          <p:cNvPicPr>
            <a:picLocks noChangeAspect="1"/>
          </p:cNvPicPr>
          <p:nvPr/>
        </p:nvPicPr>
        <p:blipFill>
          <a:blip r:embed="rId6"/>
          <a:stretch>
            <a:fillRect/>
          </a:stretch>
        </p:blipFill>
        <p:spPr>
          <a:xfrm>
            <a:off x="12318162" y="13083849"/>
            <a:ext cx="6846138" cy="394220"/>
          </a:xfrm>
          <a:prstGeom prst="rect">
            <a:avLst/>
          </a:prstGeom>
          <a:ln w="12700">
            <a:miter lim="400000"/>
          </a:ln>
        </p:spPr>
      </p:pic>
      <p:sp>
        <p:nvSpPr>
          <p:cNvPr id="16" name="Rectangle 15">
            <a:extLst>
              <a:ext uri="{FF2B5EF4-FFF2-40B4-BE49-F238E27FC236}">
                <a16:creationId xmlns:a16="http://schemas.microsoft.com/office/drawing/2014/main" id="{BC2DDE97-A6FB-4DC0-B1B1-91D1082C47E1}"/>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pic>
        <p:nvPicPr>
          <p:cNvPr id="256" name="Image" descr="Image"/>
          <p:cNvPicPr>
            <a:picLocks noChangeAspect="1"/>
          </p:cNvPicPr>
          <p:nvPr/>
        </p:nvPicPr>
        <p:blipFill>
          <a:blip r:embed="rId7"/>
          <a:stretch>
            <a:fillRect/>
          </a:stretch>
        </p:blipFill>
        <p:spPr>
          <a:xfrm>
            <a:off x="-17209397" y="-6780191"/>
            <a:ext cx="27611594" cy="272763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247"/>
                                        </p:tgtEl>
                                        <p:attrNameLst>
                                          <p:attrName>style.visibility</p:attrName>
                                        </p:attrNameLst>
                                      </p:cBhvr>
                                      <p:to>
                                        <p:strVal val="visible"/>
                                      </p:to>
                                    </p:set>
                                    <p:animEffect transition="in" filter="wipe(right)">
                                      <p:cBhvr>
                                        <p:cTn id="7" dur="500"/>
                                        <p:tgtEl>
                                          <p:spTgt spid="247"/>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255"/>
                                        </p:tgtEl>
                                        <p:attrNameLst>
                                          <p:attrName>style.visibility</p:attrName>
                                        </p:attrNameLst>
                                      </p:cBhvr>
                                      <p:to>
                                        <p:strVal val="visible"/>
                                      </p:to>
                                    </p:set>
                                    <p:animEffect transition="in" filter="wipe(left)">
                                      <p:cBhvr>
                                        <p:cTn id="11" dur="500"/>
                                        <p:tgtEl>
                                          <p:spTgt spid="255"/>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advAuto="0"/>
      <p:bldP spid="255" grpId="0" animBg="1" advAuto="0"/>
      <p:bldP spid="14"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25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26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26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26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26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266" name="Inhaltsplatzhalter 4"/>
          <p:cNvSpPr txBox="1"/>
          <p:nvPr/>
        </p:nvSpPr>
        <p:spPr>
          <a:xfrm>
            <a:off x="46326" y="9427131"/>
            <a:ext cx="8896432" cy="5816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spcBef>
                <a:spcPts val="2000"/>
              </a:spcBef>
              <a:buFont typeface="Arial"/>
              <a:defRPr sz="4200">
                <a:solidFill>
                  <a:srgbClr val="FFFFFF"/>
                </a:solidFill>
                <a:latin typeface="Arial"/>
                <a:ea typeface="Arial"/>
                <a:cs typeface="Arial"/>
                <a:sym typeface="Arial"/>
              </a:defRPr>
            </a:pPr>
            <a:endParaRPr dirty="0"/>
          </a:p>
        </p:txBody>
      </p:sp>
      <p:sp>
        <p:nvSpPr>
          <p:cNvPr id="267" name="Inhaltsplatzhalter 4"/>
          <p:cNvSpPr txBox="1"/>
          <p:nvPr/>
        </p:nvSpPr>
        <p:spPr>
          <a:xfrm>
            <a:off x="9967011" y="5224944"/>
            <a:ext cx="13347781" cy="48474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p>
            <a:pPr>
              <a:spcBef>
                <a:spcPts val="1700"/>
              </a:spcBef>
              <a:defRPr sz="3500" b="1">
                <a:solidFill>
                  <a:srgbClr val="FFFFFF"/>
                </a:solidFill>
                <a:latin typeface="Arial"/>
                <a:ea typeface="Arial"/>
                <a:cs typeface="Arial"/>
                <a:sym typeface="Arial"/>
              </a:defRPr>
            </a:pPr>
            <a:r>
              <a:rPr lang="en-GB" dirty="0"/>
              <a:t>The Future Homes Standard builds on the Grand Challenge Buildings Mission to at least halve the energy use of new buildings by 2030.</a:t>
            </a:r>
            <a:r>
              <a:rPr lang="en-GB" sz="3500" baseline="36000" dirty="0"/>
              <a:t>10</a:t>
            </a:r>
            <a:r>
              <a:rPr lang="en-GB" dirty="0"/>
              <a:t>  As outlined in Chapter one, both new and existing homes account for 20% of greenhouse gas emissions in the UK.</a:t>
            </a:r>
            <a:r>
              <a:rPr lang="en-GB" baseline="36000" dirty="0"/>
              <a:t>11</a:t>
            </a:r>
            <a:r>
              <a:rPr lang="en-GB" dirty="0"/>
              <a:t>  By making our homes and other buildings more energy efficient and embracing smart and low carbon technologies, we can improve the comfort and energy efficiency of people’s homes and boost economic growth while meeting our targets for carbon reduction.</a:t>
            </a:r>
          </a:p>
        </p:txBody>
      </p:sp>
      <p:sp>
        <p:nvSpPr>
          <p:cNvPr id="13" name="ISO9001 Certified">
            <a:extLst>
              <a:ext uri="{FF2B5EF4-FFF2-40B4-BE49-F238E27FC236}">
                <a16:creationId xmlns:a16="http://schemas.microsoft.com/office/drawing/2014/main" id="{E6126469-4604-488D-B0EC-123D0A000C2A}"/>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4" name="image691584.png" descr="image691584.png">
            <a:extLst>
              <a:ext uri="{FF2B5EF4-FFF2-40B4-BE49-F238E27FC236}">
                <a16:creationId xmlns:a16="http://schemas.microsoft.com/office/drawing/2014/main" id="{8C605B48-7DFF-4FA0-9231-1F0DBFB979E0}"/>
              </a:ext>
            </a:extLst>
          </p:cNvPr>
          <p:cNvPicPr>
            <a:picLocks noChangeAspect="1"/>
          </p:cNvPicPr>
          <p:nvPr/>
        </p:nvPicPr>
        <p:blipFill>
          <a:blip r:embed="rId6"/>
          <a:stretch>
            <a:fillRect/>
          </a:stretch>
        </p:blipFill>
        <p:spPr>
          <a:xfrm>
            <a:off x="12318162" y="13083849"/>
            <a:ext cx="6846138" cy="394220"/>
          </a:xfrm>
          <a:prstGeom prst="rect">
            <a:avLst/>
          </a:prstGeom>
          <a:ln w="12700">
            <a:miter lim="400000"/>
          </a:ln>
        </p:spPr>
      </p:pic>
      <p:sp>
        <p:nvSpPr>
          <p:cNvPr id="15" name="Rectangle 14">
            <a:extLst>
              <a:ext uri="{FF2B5EF4-FFF2-40B4-BE49-F238E27FC236}">
                <a16:creationId xmlns:a16="http://schemas.microsoft.com/office/drawing/2014/main" id="{678388E5-0D24-4E38-9A49-71483E2FC76A}"/>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pic>
        <p:nvPicPr>
          <p:cNvPr id="268" name="Image" descr="Image"/>
          <p:cNvPicPr>
            <a:picLocks noChangeAspect="1"/>
          </p:cNvPicPr>
          <p:nvPr/>
        </p:nvPicPr>
        <p:blipFill>
          <a:blip r:embed="rId7"/>
          <a:stretch>
            <a:fillRect/>
          </a:stretch>
        </p:blipFill>
        <p:spPr>
          <a:xfrm>
            <a:off x="-17209397" y="-6780191"/>
            <a:ext cx="27611594" cy="272763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260"/>
                                        </p:tgtEl>
                                        <p:attrNameLst>
                                          <p:attrName>style.visibility</p:attrName>
                                        </p:attrNameLst>
                                      </p:cBhvr>
                                      <p:to>
                                        <p:strVal val="visible"/>
                                      </p:to>
                                    </p:set>
                                    <p:animEffect transition="in" filter="wipe(right)">
                                      <p:cBhvr>
                                        <p:cTn id="7" dur="500"/>
                                        <p:tgtEl>
                                          <p:spTgt spid="26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266"/>
                                        </p:tgtEl>
                                        <p:attrNameLst>
                                          <p:attrName>style.visibility</p:attrName>
                                        </p:attrNameLst>
                                      </p:cBhvr>
                                      <p:to>
                                        <p:strVal val="visible"/>
                                      </p:to>
                                    </p:set>
                                    <p:animEffect transition="in" filter="wipe(left)">
                                      <p:cBhvr>
                                        <p:cTn id="11" dur="500"/>
                                        <p:tgtEl>
                                          <p:spTgt spid="266"/>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267"/>
                                        </p:tgtEl>
                                        <p:attrNameLst>
                                          <p:attrName>style.visibility</p:attrName>
                                        </p:attrNameLst>
                                      </p:cBhvr>
                                      <p:to>
                                        <p:strVal val="visible"/>
                                      </p:to>
                                    </p:set>
                                    <p:animEffect transition="in" filter="wipe(left)">
                                      <p:cBhvr>
                                        <p:cTn id="15"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advAuto="0"/>
      <p:bldP spid="266" grpId="0" animBg="1" advAuto="0"/>
      <p:bldP spid="267"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271"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272"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273" name="architecture-1727807.jpg" descr="architecture-1727807.jpg"/>
          <p:cNvPicPr>
            <a:picLocks noChangeAspect="1"/>
          </p:cNvPicPr>
          <p:nvPr/>
        </p:nvPicPr>
        <p:blipFill>
          <a:blip r:embed="rId3">
            <a:alphaModFix amt="19905"/>
          </a:blip>
          <a:srcRect l="638" t="48126"/>
          <a:stretch>
            <a:fillRect/>
          </a:stretch>
        </p:blipFill>
        <p:spPr>
          <a:xfrm>
            <a:off x="7319" y="3436703"/>
            <a:ext cx="24406240" cy="8494426"/>
          </a:xfrm>
          <a:prstGeom prst="rect">
            <a:avLst/>
          </a:prstGeom>
          <a:ln w="12700">
            <a:miter lim="400000"/>
          </a:ln>
        </p:spPr>
      </p:pic>
      <p:pic>
        <p:nvPicPr>
          <p:cNvPr id="274"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277"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278" name="Inhaltsplatzhalter 4"/>
          <p:cNvSpPr txBox="1"/>
          <p:nvPr/>
        </p:nvSpPr>
        <p:spPr>
          <a:xfrm>
            <a:off x="46326" y="9427131"/>
            <a:ext cx="8896432" cy="5816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spcBef>
                <a:spcPts val="2000"/>
              </a:spcBef>
              <a:buFont typeface="Arial"/>
              <a:defRPr sz="4200">
                <a:solidFill>
                  <a:srgbClr val="FFFFFF"/>
                </a:solidFill>
                <a:latin typeface="Arial"/>
                <a:ea typeface="Arial"/>
                <a:cs typeface="Arial"/>
                <a:sym typeface="Arial"/>
              </a:defRPr>
            </a:pPr>
            <a:endParaRPr dirty="0"/>
          </a:p>
        </p:txBody>
      </p:sp>
      <p:sp>
        <p:nvSpPr>
          <p:cNvPr id="279" name="Inhaltsplatzhalter 4"/>
          <p:cNvSpPr txBox="1"/>
          <p:nvPr/>
        </p:nvSpPr>
        <p:spPr>
          <a:xfrm>
            <a:off x="11171391" y="3812677"/>
            <a:ext cx="11439228" cy="388311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1700"/>
              </a:spcBef>
              <a:defRPr sz="3400" b="1">
                <a:solidFill>
                  <a:srgbClr val="FFFFFF"/>
                </a:solidFill>
                <a:latin typeface="Arial"/>
                <a:ea typeface="Arial"/>
                <a:cs typeface="Arial"/>
                <a:sym typeface="Arial"/>
              </a:defRPr>
            </a:pPr>
            <a:r>
              <a:rPr lang="en-GB" i="1" dirty="0"/>
              <a:t>Gas boilers will be banned in new homes from 2025 in a bid to tackle emissions, the government has announced.</a:t>
            </a:r>
          </a:p>
          <a:p>
            <a:pPr>
              <a:spcBef>
                <a:spcPts val="1700"/>
              </a:spcBef>
              <a:defRPr sz="3400" b="1">
                <a:solidFill>
                  <a:srgbClr val="FFFFFF"/>
                </a:solidFill>
                <a:latin typeface="Arial"/>
                <a:ea typeface="Arial"/>
                <a:cs typeface="Arial"/>
                <a:sym typeface="Arial"/>
              </a:defRPr>
            </a:pPr>
            <a:endParaRPr lang="en-GB" sz="1400" i="1" dirty="0"/>
          </a:p>
          <a:p>
            <a:pPr>
              <a:spcBef>
                <a:spcPts val="1700"/>
              </a:spcBef>
              <a:defRPr sz="3400" b="1">
                <a:solidFill>
                  <a:srgbClr val="FFFFFF"/>
                </a:solidFill>
                <a:latin typeface="Arial"/>
                <a:ea typeface="Arial"/>
                <a:cs typeface="Arial"/>
                <a:sym typeface="Arial"/>
              </a:defRPr>
            </a:pPr>
            <a:r>
              <a:rPr lang="en-GB" i="1" dirty="0"/>
              <a:t>Phillip Hammond said new standards “mandating the end of fossil fuel heating systems in new homes from 2025 delivering lower carbon and lower fuel bills too”. </a:t>
            </a:r>
            <a:endParaRPr i="1" dirty="0"/>
          </a:p>
        </p:txBody>
      </p:sp>
      <p:sp>
        <p:nvSpPr>
          <p:cNvPr id="13" name="Inhaltsplatzhalter 4">
            <a:extLst>
              <a:ext uri="{FF2B5EF4-FFF2-40B4-BE49-F238E27FC236}">
                <a16:creationId xmlns:a16="http://schemas.microsoft.com/office/drawing/2014/main" id="{16F6FF5B-02FB-44C7-9FF3-2D481A1F3A5E}"/>
              </a:ext>
            </a:extLst>
          </p:cNvPr>
          <p:cNvSpPr txBox="1"/>
          <p:nvPr/>
        </p:nvSpPr>
        <p:spPr>
          <a:xfrm>
            <a:off x="10129142" y="8162754"/>
            <a:ext cx="13347781" cy="344966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p>
            <a:pPr>
              <a:spcBef>
                <a:spcPts val="1700"/>
              </a:spcBef>
              <a:defRPr sz="3500" b="1">
                <a:solidFill>
                  <a:srgbClr val="FFFFFF"/>
                </a:solidFill>
                <a:latin typeface="Arial"/>
                <a:ea typeface="Arial"/>
                <a:cs typeface="Arial"/>
                <a:sym typeface="Arial"/>
              </a:defRPr>
            </a:pPr>
            <a:r>
              <a:rPr lang="en-GB" dirty="0"/>
              <a:t>The report from the committee on climate change said it would cost £4,800 to install low-carbon heating in a new home, but £26,300 in an existing house.</a:t>
            </a:r>
          </a:p>
          <a:p>
            <a:pPr>
              <a:spcBef>
                <a:spcPts val="1700"/>
              </a:spcBef>
              <a:defRPr sz="3500" b="1">
                <a:solidFill>
                  <a:srgbClr val="FFFFFF"/>
                </a:solidFill>
                <a:latin typeface="Arial"/>
                <a:ea typeface="Arial"/>
                <a:cs typeface="Arial"/>
                <a:sym typeface="Arial"/>
              </a:defRPr>
            </a:pPr>
            <a:r>
              <a:rPr lang="en-GB" dirty="0"/>
              <a:t>Around 14% of UK greenhouse gas emissions came from homes and last year emissions from housing increased – mainly from gas boilers.</a:t>
            </a:r>
          </a:p>
        </p:txBody>
      </p:sp>
      <p:sp>
        <p:nvSpPr>
          <p:cNvPr id="14" name="ISO9001 Certified">
            <a:extLst>
              <a:ext uri="{FF2B5EF4-FFF2-40B4-BE49-F238E27FC236}">
                <a16:creationId xmlns:a16="http://schemas.microsoft.com/office/drawing/2014/main" id="{DCAF480A-1E38-45CD-91D1-827961BD4B67}"/>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5" name="image691584.png" descr="image691584.png">
            <a:extLst>
              <a:ext uri="{FF2B5EF4-FFF2-40B4-BE49-F238E27FC236}">
                <a16:creationId xmlns:a16="http://schemas.microsoft.com/office/drawing/2014/main" id="{21D012BE-200E-4FFD-B3A8-0C8771BEE2F4}"/>
              </a:ext>
            </a:extLst>
          </p:cNvPr>
          <p:cNvPicPr>
            <a:picLocks noChangeAspect="1"/>
          </p:cNvPicPr>
          <p:nvPr/>
        </p:nvPicPr>
        <p:blipFill>
          <a:blip r:embed="rId6"/>
          <a:stretch>
            <a:fillRect/>
          </a:stretch>
        </p:blipFill>
        <p:spPr>
          <a:xfrm>
            <a:off x="12318162" y="13083849"/>
            <a:ext cx="6846138" cy="394220"/>
          </a:xfrm>
          <a:prstGeom prst="rect">
            <a:avLst/>
          </a:prstGeom>
          <a:ln w="12700">
            <a:miter lim="400000"/>
          </a:ln>
        </p:spPr>
      </p:pic>
      <p:sp>
        <p:nvSpPr>
          <p:cNvPr id="16" name="Rectangle 15">
            <a:extLst>
              <a:ext uri="{FF2B5EF4-FFF2-40B4-BE49-F238E27FC236}">
                <a16:creationId xmlns:a16="http://schemas.microsoft.com/office/drawing/2014/main" id="{0D939143-9881-4403-9E50-020502025E37}"/>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pic>
        <p:nvPicPr>
          <p:cNvPr id="280" name="Image" descr="Image"/>
          <p:cNvPicPr>
            <a:picLocks noChangeAspect="1"/>
          </p:cNvPicPr>
          <p:nvPr/>
        </p:nvPicPr>
        <p:blipFill>
          <a:blip r:embed="rId7"/>
          <a:stretch>
            <a:fillRect/>
          </a:stretch>
        </p:blipFill>
        <p:spPr>
          <a:xfrm>
            <a:off x="-17209397" y="-6780191"/>
            <a:ext cx="27611594" cy="272763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272"/>
                                        </p:tgtEl>
                                        <p:attrNameLst>
                                          <p:attrName>style.visibility</p:attrName>
                                        </p:attrNameLst>
                                      </p:cBhvr>
                                      <p:to>
                                        <p:strVal val="visible"/>
                                      </p:to>
                                    </p:set>
                                    <p:animEffect transition="in" filter="wipe(right)">
                                      <p:cBhvr>
                                        <p:cTn id="7" dur="500"/>
                                        <p:tgtEl>
                                          <p:spTgt spid="27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278"/>
                                        </p:tgtEl>
                                        <p:attrNameLst>
                                          <p:attrName>style.visibility</p:attrName>
                                        </p:attrNameLst>
                                      </p:cBhvr>
                                      <p:to>
                                        <p:strVal val="visible"/>
                                      </p:to>
                                    </p:set>
                                    <p:animEffect transition="in" filter="wipe(left)">
                                      <p:cBhvr>
                                        <p:cTn id="11" dur="500"/>
                                        <p:tgtEl>
                                          <p:spTgt spid="278"/>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279"/>
                                        </p:tgtEl>
                                        <p:attrNameLst>
                                          <p:attrName>style.visibility</p:attrName>
                                        </p:attrNameLst>
                                      </p:cBhvr>
                                      <p:to>
                                        <p:strVal val="visible"/>
                                      </p:to>
                                    </p:set>
                                    <p:animEffect transition="in" filter="wipe(left)">
                                      <p:cBhvr>
                                        <p:cTn id="15" dur="500"/>
                                        <p:tgtEl>
                                          <p:spTgt spid="279"/>
                                        </p:tgtEl>
                                      </p:cBhvr>
                                    </p:animEffect>
                                  </p:childTnLst>
                                </p:cTn>
                              </p:par>
                            </p:childTnLst>
                          </p:cTn>
                        </p:par>
                        <p:par>
                          <p:cTn id="16" fill="hold">
                            <p:stCondLst>
                              <p:cond delay="1500"/>
                            </p:stCondLst>
                            <p:childTnLst>
                              <p:par>
                                <p:cTn id="17" presetID="22" presetClass="entr" presetSubtype="8" fill="hold" grpId="0" nodeType="afterEffect">
                                  <p:stCondLst>
                                    <p:cond delay="0"/>
                                  </p:stCondLst>
                                  <p:iterate>
                                    <p:tmAbs val="0"/>
                                  </p:iterate>
                                  <p:childTnLst>
                                    <p:set>
                                      <p:cBhvr>
                                        <p:cTn id="18" fill="hold"/>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animBg="1" advAuto="0"/>
      <p:bldP spid="278" grpId="0" animBg="1" advAuto="0"/>
      <p:bldP spid="279" grpId="0" animBg="1" advAuto="0"/>
      <p:bldP spid="13"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283"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284"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285"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286"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289"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290" name="Inhaltsplatzhalter 4"/>
          <p:cNvSpPr txBox="1"/>
          <p:nvPr/>
        </p:nvSpPr>
        <p:spPr>
          <a:xfrm>
            <a:off x="46326" y="9427131"/>
            <a:ext cx="8896432" cy="5816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spcBef>
                <a:spcPts val="2000"/>
              </a:spcBef>
              <a:buFont typeface="Arial"/>
              <a:defRPr sz="4200">
                <a:solidFill>
                  <a:srgbClr val="FFFFFF"/>
                </a:solidFill>
                <a:latin typeface="Arial"/>
                <a:ea typeface="Arial"/>
                <a:cs typeface="Arial"/>
                <a:sym typeface="Arial"/>
              </a:defRPr>
            </a:pPr>
            <a:endParaRPr dirty="0"/>
          </a:p>
        </p:txBody>
      </p:sp>
      <p:sp>
        <p:nvSpPr>
          <p:cNvPr id="291" name="Inhaltsplatzhalter 4"/>
          <p:cNvSpPr txBox="1"/>
          <p:nvPr/>
        </p:nvSpPr>
        <p:spPr>
          <a:xfrm>
            <a:off x="9724292" y="9389949"/>
            <a:ext cx="14261121" cy="196977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r>
              <a:rPr lang="en-GB" sz="3200" b="1" dirty="0">
                <a:solidFill>
                  <a:schemeClr val="bg1"/>
                </a:solidFill>
              </a:rPr>
              <a:t>Heat pumps </a:t>
            </a:r>
            <a:r>
              <a:rPr lang="en-GB" sz="3200" dirty="0">
                <a:solidFill>
                  <a:schemeClr val="bg1"/>
                </a:solidFill>
              </a:rPr>
              <a:t>are amongst the products set to benefit from the update, with an increased benefit in </a:t>
            </a:r>
            <a:r>
              <a:rPr lang="en-GB" sz="3200" b="1" dirty="0">
                <a:solidFill>
                  <a:schemeClr val="bg1"/>
                </a:solidFill>
              </a:rPr>
              <a:t>specifying electric heating </a:t>
            </a:r>
            <a:r>
              <a:rPr lang="en-GB" sz="3200" dirty="0">
                <a:solidFill>
                  <a:schemeClr val="bg1"/>
                </a:solidFill>
              </a:rPr>
              <a:t>solutions too, Dimplex Heating &amp; Ventilation, which includes the Dimplex (heating), </a:t>
            </a:r>
            <a:r>
              <a:rPr lang="en-GB" sz="3200" dirty="0" err="1">
                <a:solidFill>
                  <a:schemeClr val="bg1"/>
                </a:solidFill>
              </a:rPr>
              <a:t>Xpelair</a:t>
            </a:r>
            <a:r>
              <a:rPr lang="en-GB" sz="3200" dirty="0">
                <a:solidFill>
                  <a:schemeClr val="bg1"/>
                </a:solidFill>
              </a:rPr>
              <a:t> (air) and </a:t>
            </a:r>
            <a:r>
              <a:rPr lang="en-GB" sz="3200" dirty="0" err="1">
                <a:solidFill>
                  <a:schemeClr val="bg1"/>
                </a:solidFill>
              </a:rPr>
              <a:t>Redring</a:t>
            </a:r>
            <a:r>
              <a:rPr lang="en-GB" sz="3200" dirty="0">
                <a:solidFill>
                  <a:schemeClr val="bg1"/>
                </a:solidFill>
              </a:rPr>
              <a:t> (water) brands, as well as the new Zeroth Energy System.</a:t>
            </a:r>
          </a:p>
        </p:txBody>
      </p:sp>
      <p:pic>
        <p:nvPicPr>
          <p:cNvPr id="13" name="Picture 12">
            <a:extLst>
              <a:ext uri="{FF2B5EF4-FFF2-40B4-BE49-F238E27FC236}">
                <a16:creationId xmlns:a16="http://schemas.microsoft.com/office/drawing/2014/main" id="{5D3E8B5B-8171-4DEC-9CE9-DB4F81180BC0}"/>
              </a:ext>
            </a:extLst>
          </p:cNvPr>
          <p:cNvPicPr>
            <a:picLocks noChangeAspect="1"/>
          </p:cNvPicPr>
          <p:nvPr/>
        </p:nvPicPr>
        <p:blipFill rotWithShape="1">
          <a:blip r:embed="rId6">
            <a:extLst>
              <a:ext uri="{28A0092B-C50C-407E-A947-70E740481C1C}">
                <a14:useLocalDpi xmlns:a14="http://schemas.microsoft.com/office/drawing/2010/main" val="0"/>
              </a:ext>
            </a:extLst>
          </a:blip>
          <a:srcRect l="6347" r="5101"/>
          <a:stretch/>
        </p:blipFill>
        <p:spPr>
          <a:xfrm>
            <a:off x="9671538" y="4337204"/>
            <a:ext cx="14261121" cy="4466116"/>
          </a:xfrm>
          <a:prstGeom prst="rect">
            <a:avLst/>
          </a:prstGeom>
          <a:noFill/>
        </p:spPr>
      </p:pic>
      <p:sp>
        <p:nvSpPr>
          <p:cNvPr id="2" name="Rectangle 1">
            <a:extLst>
              <a:ext uri="{FF2B5EF4-FFF2-40B4-BE49-F238E27FC236}">
                <a16:creationId xmlns:a16="http://schemas.microsoft.com/office/drawing/2014/main" id="{3C7C5F45-DCE1-43EA-8A18-5293E9F6EED1}"/>
              </a:ext>
            </a:extLst>
          </p:cNvPr>
          <p:cNvSpPr/>
          <p:nvPr/>
        </p:nvSpPr>
        <p:spPr>
          <a:xfrm>
            <a:off x="9539115" y="3505868"/>
            <a:ext cx="2307042" cy="830997"/>
          </a:xfrm>
          <a:prstGeom prst="rect">
            <a:avLst/>
          </a:prstGeom>
        </p:spPr>
        <p:txBody>
          <a:bodyPr wrap="none">
            <a:spAutoFit/>
          </a:bodyPr>
          <a:lstStyle/>
          <a:p>
            <a:r>
              <a:rPr lang="en-GB" b="1" dirty="0">
                <a:solidFill>
                  <a:schemeClr val="bg1"/>
                </a:solidFill>
                <a:latin typeface="Arial" panose="020B0604020202020204" pitchFamily="34" charset="0"/>
                <a:cs typeface="Arial" panose="020B0604020202020204" pitchFamily="34" charset="0"/>
              </a:rPr>
              <a:t>SAP 10</a:t>
            </a:r>
            <a:endParaRPr lang="en-GB" dirty="0">
              <a:solidFill>
                <a:schemeClr val="bg1"/>
              </a:solidFill>
              <a:latin typeface="Arial" panose="020B0604020202020204" pitchFamily="34" charset="0"/>
              <a:cs typeface="Arial" panose="020B0604020202020204" pitchFamily="34" charset="0"/>
            </a:endParaRPr>
          </a:p>
        </p:txBody>
      </p:sp>
      <p:sp>
        <p:nvSpPr>
          <p:cNvPr id="15" name="ISO9001 Certified">
            <a:extLst>
              <a:ext uri="{FF2B5EF4-FFF2-40B4-BE49-F238E27FC236}">
                <a16:creationId xmlns:a16="http://schemas.microsoft.com/office/drawing/2014/main" id="{5F6CEB81-FD21-4C2A-B365-912341A2F42E}"/>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6" name="image691584.png" descr="image691584.png">
            <a:extLst>
              <a:ext uri="{FF2B5EF4-FFF2-40B4-BE49-F238E27FC236}">
                <a16:creationId xmlns:a16="http://schemas.microsoft.com/office/drawing/2014/main" id="{29D1D812-FE94-4014-897D-9772DF65F74C}"/>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7" name="Rectangle 16">
            <a:extLst>
              <a:ext uri="{FF2B5EF4-FFF2-40B4-BE49-F238E27FC236}">
                <a16:creationId xmlns:a16="http://schemas.microsoft.com/office/drawing/2014/main" id="{0C6EFFFE-8D6B-4EAB-B150-4EA91AE83292}"/>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pic>
        <p:nvPicPr>
          <p:cNvPr id="292" name="Image" descr="Image"/>
          <p:cNvPicPr>
            <a:picLocks noChangeAspect="1"/>
          </p:cNvPicPr>
          <p:nvPr/>
        </p:nvPicPr>
        <p:blipFill>
          <a:blip r:embed="rId8"/>
          <a:stretch>
            <a:fillRect/>
          </a:stretch>
        </p:blipFill>
        <p:spPr>
          <a:xfrm>
            <a:off x="-17209397" y="-6780191"/>
            <a:ext cx="27611594" cy="272763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284"/>
                                        </p:tgtEl>
                                        <p:attrNameLst>
                                          <p:attrName>style.visibility</p:attrName>
                                        </p:attrNameLst>
                                      </p:cBhvr>
                                      <p:to>
                                        <p:strVal val="visible"/>
                                      </p:to>
                                    </p:set>
                                    <p:animEffect transition="in" filter="wipe(right)">
                                      <p:cBhvr>
                                        <p:cTn id="7" dur="500"/>
                                        <p:tgtEl>
                                          <p:spTgt spid="284"/>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290"/>
                                        </p:tgtEl>
                                        <p:attrNameLst>
                                          <p:attrName>style.visibility</p:attrName>
                                        </p:attrNameLst>
                                      </p:cBhvr>
                                      <p:to>
                                        <p:strVal val="visible"/>
                                      </p:to>
                                    </p:set>
                                    <p:animEffect transition="in" filter="wipe(left)">
                                      <p:cBhvr>
                                        <p:cTn id="11" dur="500"/>
                                        <p:tgtEl>
                                          <p:spTgt spid="290"/>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291"/>
                                        </p:tgtEl>
                                        <p:attrNameLst>
                                          <p:attrName>style.visibility</p:attrName>
                                        </p:attrNameLst>
                                      </p:cBhvr>
                                      <p:to>
                                        <p:strVal val="visible"/>
                                      </p:to>
                                    </p:set>
                                    <p:animEffect transition="in" filter="wipe(left)">
                                      <p:cBhvr>
                                        <p:cTn id="15"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advAuto="0"/>
      <p:bldP spid="290" grpId="0" animBg="1" advAuto="0"/>
      <p:bldP spid="291"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295"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296"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297"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298"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01"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02" name="Inhaltsplatzhalter 4"/>
          <p:cNvSpPr txBox="1"/>
          <p:nvPr/>
        </p:nvSpPr>
        <p:spPr>
          <a:xfrm>
            <a:off x="46326" y="9427131"/>
            <a:ext cx="8896432" cy="5816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spcBef>
                <a:spcPts val="2000"/>
              </a:spcBef>
              <a:buFont typeface="Arial"/>
              <a:defRPr sz="4200">
                <a:solidFill>
                  <a:srgbClr val="FFFFFF"/>
                </a:solidFill>
                <a:latin typeface="Arial"/>
                <a:ea typeface="Arial"/>
                <a:cs typeface="Arial"/>
                <a:sym typeface="Arial"/>
              </a:defRPr>
            </a:pPr>
            <a:endParaRPr dirty="0"/>
          </a:p>
        </p:txBody>
      </p:sp>
      <p:sp>
        <p:nvSpPr>
          <p:cNvPr id="303" name="Inhaltsplatzhalter 4"/>
          <p:cNvSpPr txBox="1"/>
          <p:nvPr/>
        </p:nvSpPr>
        <p:spPr>
          <a:xfrm>
            <a:off x="9992411" y="4373238"/>
            <a:ext cx="13347781" cy="696601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2000"/>
              </a:spcBef>
              <a:defRPr sz="3400" b="1">
                <a:solidFill>
                  <a:srgbClr val="FFFFFF"/>
                </a:solidFill>
                <a:latin typeface="Arial"/>
                <a:ea typeface="Arial"/>
                <a:cs typeface="Arial"/>
                <a:sym typeface="Arial"/>
              </a:defRPr>
            </a:pPr>
            <a:r>
              <a:rPr lang="en-GB" sz="4400" b="1" dirty="0"/>
              <a:t>Transitional Provisions</a:t>
            </a:r>
            <a:br>
              <a:rPr lang="en-GB" sz="3600" b="1" dirty="0"/>
            </a:br>
            <a:br>
              <a:rPr lang="en-GB" sz="3600" b="1" dirty="0"/>
            </a:br>
            <a:r>
              <a:rPr lang="en-GB" sz="3600" dirty="0"/>
              <a:t>Government will close out the ‘time lag’ which currently exists whereby developers can build new homes to outdated requirements, particularly in respect of Part L</a:t>
            </a:r>
            <a:br>
              <a:rPr lang="en-GB" sz="3600" dirty="0"/>
            </a:br>
            <a:br>
              <a:rPr lang="en-GB" sz="3600" dirty="0"/>
            </a:br>
            <a:r>
              <a:rPr lang="en-GB" sz="3600" dirty="0"/>
              <a:t>They are aware that some homes, which are currently under construction, reflect pre 2013 insulation standards, and whilst this is technically allowable under the current transitional provisions, it is quite unacceptable</a:t>
            </a:r>
          </a:p>
          <a:p>
            <a:pPr>
              <a:spcBef>
                <a:spcPts val="2000"/>
              </a:spcBef>
              <a:defRPr sz="3400" b="1">
                <a:solidFill>
                  <a:srgbClr val="FFFFFF"/>
                </a:solidFill>
                <a:latin typeface="Arial"/>
                <a:ea typeface="Arial"/>
                <a:cs typeface="Arial"/>
                <a:sym typeface="Arial"/>
              </a:defRPr>
            </a:pPr>
            <a:br>
              <a:rPr dirty="0"/>
            </a:br>
            <a:endParaRPr dirty="0"/>
          </a:p>
        </p:txBody>
      </p:sp>
      <p:sp>
        <p:nvSpPr>
          <p:cNvPr id="13" name="ISO9001 Certified">
            <a:extLst>
              <a:ext uri="{FF2B5EF4-FFF2-40B4-BE49-F238E27FC236}">
                <a16:creationId xmlns:a16="http://schemas.microsoft.com/office/drawing/2014/main" id="{1A102423-D2EA-454C-B478-4221CF5E10AE}"/>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4" name="image691584.png" descr="image691584.png">
            <a:extLst>
              <a:ext uri="{FF2B5EF4-FFF2-40B4-BE49-F238E27FC236}">
                <a16:creationId xmlns:a16="http://schemas.microsoft.com/office/drawing/2014/main" id="{2FC317E6-B2E7-4424-A246-2485B17A4577}"/>
              </a:ext>
            </a:extLst>
          </p:cNvPr>
          <p:cNvPicPr>
            <a:picLocks noChangeAspect="1"/>
          </p:cNvPicPr>
          <p:nvPr/>
        </p:nvPicPr>
        <p:blipFill>
          <a:blip r:embed="rId6"/>
          <a:stretch>
            <a:fillRect/>
          </a:stretch>
        </p:blipFill>
        <p:spPr>
          <a:xfrm>
            <a:off x="12318162" y="13083849"/>
            <a:ext cx="6846138" cy="394220"/>
          </a:xfrm>
          <a:prstGeom prst="rect">
            <a:avLst/>
          </a:prstGeom>
          <a:ln w="12700">
            <a:miter lim="400000"/>
          </a:ln>
        </p:spPr>
      </p:pic>
      <p:sp>
        <p:nvSpPr>
          <p:cNvPr id="15" name="Rectangle 14">
            <a:extLst>
              <a:ext uri="{FF2B5EF4-FFF2-40B4-BE49-F238E27FC236}">
                <a16:creationId xmlns:a16="http://schemas.microsoft.com/office/drawing/2014/main" id="{3338D6E3-DBD7-4ECB-8CD3-C5297717A92C}"/>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pic>
        <p:nvPicPr>
          <p:cNvPr id="304" name="Image" descr="Image"/>
          <p:cNvPicPr>
            <a:picLocks noChangeAspect="1"/>
          </p:cNvPicPr>
          <p:nvPr/>
        </p:nvPicPr>
        <p:blipFill>
          <a:blip r:embed="rId7"/>
          <a:stretch>
            <a:fillRect/>
          </a:stretch>
        </p:blipFill>
        <p:spPr>
          <a:xfrm>
            <a:off x="-17209397" y="-6780191"/>
            <a:ext cx="27611594" cy="272763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296"/>
                                        </p:tgtEl>
                                        <p:attrNameLst>
                                          <p:attrName>style.visibility</p:attrName>
                                        </p:attrNameLst>
                                      </p:cBhvr>
                                      <p:to>
                                        <p:strVal val="visible"/>
                                      </p:to>
                                    </p:set>
                                    <p:animEffect transition="in" filter="wipe(right)">
                                      <p:cBhvr>
                                        <p:cTn id="7" dur="500"/>
                                        <p:tgtEl>
                                          <p:spTgt spid="296"/>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02"/>
                                        </p:tgtEl>
                                        <p:attrNameLst>
                                          <p:attrName>style.visibility</p:attrName>
                                        </p:attrNameLst>
                                      </p:cBhvr>
                                      <p:to>
                                        <p:strVal val="visible"/>
                                      </p:to>
                                    </p:set>
                                    <p:animEffect transition="in" filter="wipe(left)">
                                      <p:cBhvr>
                                        <p:cTn id="11" dur="500"/>
                                        <p:tgtEl>
                                          <p:spTgt spid="302"/>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303"/>
                                        </p:tgtEl>
                                        <p:attrNameLst>
                                          <p:attrName>style.visibility</p:attrName>
                                        </p:attrNameLst>
                                      </p:cBhvr>
                                      <p:to>
                                        <p:strVal val="visible"/>
                                      </p:to>
                                    </p:set>
                                    <p:animEffect transition="in" filter="wipe(left)">
                                      <p:cBhvr>
                                        <p:cTn id="15"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advAuto="0"/>
      <p:bldP spid="302" grpId="0" animBg="1" advAuto="0"/>
      <p:bldP spid="303"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07"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08"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09"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10"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13"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14" name="Inhaltsplatzhalter 4"/>
          <p:cNvSpPr txBox="1"/>
          <p:nvPr/>
        </p:nvSpPr>
        <p:spPr>
          <a:xfrm>
            <a:off x="46326" y="9427131"/>
            <a:ext cx="8896432" cy="5816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spcBef>
                <a:spcPts val="2000"/>
              </a:spcBef>
              <a:buFont typeface="Arial"/>
              <a:defRPr sz="4200">
                <a:solidFill>
                  <a:srgbClr val="FFFFFF"/>
                </a:solidFill>
                <a:latin typeface="Arial"/>
                <a:ea typeface="Arial"/>
                <a:cs typeface="Arial"/>
                <a:sym typeface="Arial"/>
              </a:defRPr>
            </a:pPr>
            <a:endParaRPr dirty="0"/>
          </a:p>
        </p:txBody>
      </p:sp>
      <p:sp>
        <p:nvSpPr>
          <p:cNvPr id="315" name="Inhaltsplatzhalter 4"/>
          <p:cNvSpPr txBox="1"/>
          <p:nvPr/>
        </p:nvSpPr>
        <p:spPr>
          <a:xfrm>
            <a:off x="9601201" y="3668474"/>
            <a:ext cx="14261122" cy="213904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1700"/>
              </a:spcBef>
              <a:defRPr sz="3400" b="1">
                <a:solidFill>
                  <a:srgbClr val="FFFFFF"/>
                </a:solidFill>
                <a:latin typeface="Arial"/>
                <a:ea typeface="Arial"/>
                <a:cs typeface="Arial"/>
                <a:sym typeface="Arial"/>
              </a:defRPr>
            </a:pPr>
            <a:r>
              <a:rPr lang="en-GB" sz="3500" dirty="0"/>
              <a:t>2019 Consultation on changes to Part L (conservation of fuel and power) and Part F (ventilation) of the Building Regulations for new dwellings</a:t>
            </a:r>
            <a:br>
              <a:rPr dirty="0"/>
            </a:br>
            <a:endParaRPr dirty="0"/>
          </a:p>
        </p:txBody>
      </p:sp>
      <p:pic>
        <p:nvPicPr>
          <p:cNvPr id="13" name="Picture 12">
            <a:extLst>
              <a:ext uri="{FF2B5EF4-FFF2-40B4-BE49-F238E27FC236}">
                <a16:creationId xmlns:a16="http://schemas.microsoft.com/office/drawing/2014/main" id="{F15C3AC3-1A13-4219-AA6C-3780B5DEF678}"/>
              </a:ext>
            </a:extLst>
          </p:cNvPr>
          <p:cNvPicPr>
            <a:picLocks noChangeAspect="1"/>
          </p:cNvPicPr>
          <p:nvPr/>
        </p:nvPicPr>
        <p:blipFill>
          <a:blip r:embed="rId6"/>
          <a:stretch>
            <a:fillRect/>
          </a:stretch>
        </p:blipFill>
        <p:spPr>
          <a:xfrm>
            <a:off x="10779078" y="9090066"/>
            <a:ext cx="11078599" cy="2744382"/>
          </a:xfrm>
          <a:prstGeom prst="rect">
            <a:avLst/>
          </a:prstGeom>
        </p:spPr>
      </p:pic>
      <p:sp>
        <p:nvSpPr>
          <p:cNvPr id="14" name="Inhaltsplatzhalter 4">
            <a:extLst>
              <a:ext uri="{FF2B5EF4-FFF2-40B4-BE49-F238E27FC236}">
                <a16:creationId xmlns:a16="http://schemas.microsoft.com/office/drawing/2014/main" id="{1E46796C-B470-479D-A587-48E0D629FA69}"/>
              </a:ext>
            </a:extLst>
          </p:cNvPr>
          <p:cNvSpPr txBox="1"/>
          <p:nvPr/>
        </p:nvSpPr>
        <p:spPr>
          <a:xfrm>
            <a:off x="9601201" y="5540774"/>
            <a:ext cx="14274587" cy="34470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1700"/>
              </a:spcBef>
              <a:defRPr sz="3400" b="1">
                <a:solidFill>
                  <a:srgbClr val="FFFFFF"/>
                </a:solidFill>
                <a:latin typeface="Arial"/>
                <a:ea typeface="Arial"/>
                <a:cs typeface="Arial"/>
                <a:sym typeface="Arial"/>
              </a:defRPr>
            </a:pPr>
            <a:r>
              <a:rPr lang="en-GB" sz="2800" dirty="0"/>
              <a:t>To investigate whether the ventilation provisions for good indoor air quality set out in Part F 2010 were effective, MHCLG commissioned research into ventilation and indoor air quality in new homes, and the full research report is published alongside this consultation.  The research suggested that a large proportion of home may be failing to meet the technical standards set out in Approved Document F.  This led to poor indoor air quality in several of the sample of houses tested.  The research also identified some issues where people shut trickle ventilators or turned off extractor fans to reduce noise.</a:t>
            </a:r>
            <a:endParaRPr dirty="0"/>
          </a:p>
        </p:txBody>
      </p:sp>
      <p:sp>
        <p:nvSpPr>
          <p:cNvPr id="15" name="ISO9001 Certified">
            <a:extLst>
              <a:ext uri="{FF2B5EF4-FFF2-40B4-BE49-F238E27FC236}">
                <a16:creationId xmlns:a16="http://schemas.microsoft.com/office/drawing/2014/main" id="{6DCB0DFE-4EE5-49BB-A644-E6A1410F9FC5}"/>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6" name="image691584.png" descr="image691584.png">
            <a:extLst>
              <a:ext uri="{FF2B5EF4-FFF2-40B4-BE49-F238E27FC236}">
                <a16:creationId xmlns:a16="http://schemas.microsoft.com/office/drawing/2014/main" id="{715C1D12-52CC-4334-9E69-816BA5C9C4E1}"/>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7" name="Rectangle 16">
            <a:extLst>
              <a:ext uri="{FF2B5EF4-FFF2-40B4-BE49-F238E27FC236}">
                <a16:creationId xmlns:a16="http://schemas.microsoft.com/office/drawing/2014/main" id="{B000EB8B-43FF-4E8F-91B8-7FD905764934}"/>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pic>
        <p:nvPicPr>
          <p:cNvPr id="316" name="Image" descr="Image"/>
          <p:cNvPicPr>
            <a:picLocks noChangeAspect="1"/>
          </p:cNvPicPr>
          <p:nvPr/>
        </p:nvPicPr>
        <p:blipFill>
          <a:blip r:embed="rId8"/>
          <a:stretch>
            <a:fillRect/>
          </a:stretch>
        </p:blipFill>
        <p:spPr>
          <a:xfrm>
            <a:off x="-17209397" y="-6780191"/>
            <a:ext cx="27611594" cy="272763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08"/>
                                        </p:tgtEl>
                                        <p:attrNameLst>
                                          <p:attrName>style.visibility</p:attrName>
                                        </p:attrNameLst>
                                      </p:cBhvr>
                                      <p:to>
                                        <p:strVal val="visible"/>
                                      </p:to>
                                    </p:set>
                                    <p:animEffect transition="in" filter="wipe(right)">
                                      <p:cBhvr>
                                        <p:cTn id="7" dur="500"/>
                                        <p:tgtEl>
                                          <p:spTgt spid="30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14"/>
                                        </p:tgtEl>
                                        <p:attrNameLst>
                                          <p:attrName>style.visibility</p:attrName>
                                        </p:attrNameLst>
                                      </p:cBhvr>
                                      <p:to>
                                        <p:strVal val="visible"/>
                                      </p:to>
                                    </p:set>
                                    <p:animEffect transition="in" filter="wipe(left)">
                                      <p:cBhvr>
                                        <p:cTn id="11" dur="500"/>
                                        <p:tgtEl>
                                          <p:spTgt spid="314"/>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315"/>
                                        </p:tgtEl>
                                        <p:attrNameLst>
                                          <p:attrName>style.visibility</p:attrName>
                                        </p:attrNameLst>
                                      </p:cBhvr>
                                      <p:to>
                                        <p:strVal val="visible"/>
                                      </p:to>
                                    </p:set>
                                    <p:animEffect transition="in" filter="wipe(left)">
                                      <p:cBhvr>
                                        <p:cTn id="15" dur="500"/>
                                        <p:tgtEl>
                                          <p:spTgt spid="315"/>
                                        </p:tgtEl>
                                      </p:cBhvr>
                                    </p:animEffect>
                                  </p:childTnLst>
                                </p:cTn>
                              </p:par>
                            </p:childTnLst>
                          </p:cTn>
                        </p:par>
                        <p:par>
                          <p:cTn id="16" fill="hold">
                            <p:stCondLst>
                              <p:cond delay="1500"/>
                            </p:stCondLst>
                            <p:childTnLst>
                              <p:par>
                                <p:cTn id="17" presetID="22" presetClass="entr" presetSubtype="8" fill="hold" grpId="0" nodeType="afterEffect">
                                  <p:stCondLst>
                                    <p:cond delay="0"/>
                                  </p:stCondLst>
                                  <p:iterate>
                                    <p:tmAbs val="0"/>
                                  </p:iterate>
                                  <p:childTnLst>
                                    <p:set>
                                      <p:cBhvr>
                                        <p:cTn id="18" fill="hold"/>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animBg="1" advAuto="0"/>
      <p:bldP spid="314" grpId="0" animBg="1" advAuto="0"/>
      <p:bldP spid="315" grpId="0" animBg="1" advAuto="0"/>
      <p:bldP spid="14"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1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2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2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2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2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26" name="Inhaltsplatzhalter 4"/>
          <p:cNvSpPr txBox="1"/>
          <p:nvPr/>
        </p:nvSpPr>
        <p:spPr>
          <a:xfrm>
            <a:off x="46326" y="9427131"/>
            <a:ext cx="8896432" cy="5816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spcBef>
                <a:spcPts val="2000"/>
              </a:spcBef>
              <a:buFont typeface="Arial"/>
              <a:defRPr sz="4200">
                <a:solidFill>
                  <a:srgbClr val="FFFFFF"/>
                </a:solidFill>
                <a:latin typeface="Arial"/>
                <a:ea typeface="Arial"/>
                <a:cs typeface="Arial"/>
                <a:sym typeface="Arial"/>
              </a:defRPr>
            </a:pPr>
            <a:endParaRPr dirty="0"/>
          </a:p>
        </p:txBody>
      </p:sp>
      <p:sp>
        <p:nvSpPr>
          <p:cNvPr id="327" name="Inhaltsplatzhalter 4"/>
          <p:cNvSpPr txBox="1"/>
          <p:nvPr/>
        </p:nvSpPr>
        <p:spPr>
          <a:xfrm>
            <a:off x="9992411" y="4417957"/>
            <a:ext cx="13347781" cy="664797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r>
              <a:rPr lang="en-GB" b="1" dirty="0">
                <a:solidFill>
                  <a:schemeClr val="bg1"/>
                </a:solidFill>
              </a:rPr>
              <a:t>Approved Document B</a:t>
            </a:r>
            <a:br>
              <a:rPr lang="en-GB" b="1" dirty="0">
                <a:solidFill>
                  <a:schemeClr val="bg1"/>
                </a:solidFill>
              </a:rPr>
            </a:br>
            <a:br>
              <a:rPr lang="en-GB" b="1" dirty="0">
                <a:solidFill>
                  <a:schemeClr val="bg1"/>
                </a:solidFill>
              </a:rPr>
            </a:br>
            <a:r>
              <a:rPr lang="en-GB" dirty="0">
                <a:solidFill>
                  <a:schemeClr val="bg1"/>
                </a:solidFill>
              </a:rPr>
              <a:t>Volume 1 now contains</a:t>
            </a:r>
            <a:br>
              <a:rPr lang="en-GB" dirty="0">
                <a:solidFill>
                  <a:schemeClr val="bg1"/>
                </a:solidFill>
              </a:rPr>
            </a:br>
            <a:r>
              <a:rPr lang="en-GB" dirty="0">
                <a:solidFill>
                  <a:schemeClr val="bg1"/>
                </a:solidFill>
              </a:rPr>
              <a:t>Flats (as L &amp; M)</a:t>
            </a:r>
            <a:br>
              <a:rPr lang="en-GB" dirty="0">
                <a:solidFill>
                  <a:schemeClr val="bg1"/>
                </a:solidFill>
              </a:rPr>
            </a:br>
            <a:br>
              <a:rPr lang="en-GB" dirty="0">
                <a:solidFill>
                  <a:schemeClr val="bg1"/>
                </a:solidFill>
              </a:rPr>
            </a:br>
            <a:r>
              <a:rPr lang="en-GB" dirty="0">
                <a:solidFill>
                  <a:schemeClr val="bg1"/>
                </a:solidFill>
              </a:rPr>
              <a:t>Limited or non-combustible</a:t>
            </a:r>
            <a:br>
              <a:rPr lang="en-GB" dirty="0">
                <a:solidFill>
                  <a:schemeClr val="bg1"/>
                </a:solidFill>
              </a:rPr>
            </a:br>
            <a:r>
              <a:rPr lang="en-GB" dirty="0">
                <a:solidFill>
                  <a:schemeClr val="bg1"/>
                </a:solidFill>
              </a:rPr>
              <a:t>over 18m</a:t>
            </a:r>
            <a:br>
              <a:rPr lang="en-GB" dirty="0">
                <a:solidFill>
                  <a:schemeClr val="bg1"/>
                </a:solidFill>
              </a:rPr>
            </a:br>
            <a:br>
              <a:rPr lang="en-GB" dirty="0">
                <a:solidFill>
                  <a:schemeClr val="bg1"/>
                </a:solidFill>
              </a:rPr>
            </a:br>
            <a:r>
              <a:rPr lang="en-GB" dirty="0">
                <a:solidFill>
                  <a:schemeClr val="bg1"/>
                </a:solidFill>
              </a:rPr>
              <a:t>Special attachments</a:t>
            </a:r>
          </a:p>
        </p:txBody>
      </p:sp>
      <p:pic>
        <p:nvPicPr>
          <p:cNvPr id="15" name="Content Placeholder 3">
            <a:extLst>
              <a:ext uri="{FF2B5EF4-FFF2-40B4-BE49-F238E27FC236}">
                <a16:creationId xmlns:a16="http://schemas.microsoft.com/office/drawing/2014/main" id="{4CF7FB53-6302-4816-9B77-EE7A1B02E4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4444" y="4407802"/>
            <a:ext cx="5278527" cy="6916690"/>
          </a:xfrm>
          <a:prstGeom prst="rect">
            <a:avLst/>
          </a:prstGeom>
        </p:spPr>
      </p:pic>
      <p:sp>
        <p:nvSpPr>
          <p:cNvPr id="16" name="ISO9001 Certified">
            <a:extLst>
              <a:ext uri="{FF2B5EF4-FFF2-40B4-BE49-F238E27FC236}">
                <a16:creationId xmlns:a16="http://schemas.microsoft.com/office/drawing/2014/main" id="{C20AA026-14DA-4C50-8879-85FDFE4C75A8}"/>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7" name="image691584.png" descr="image691584.png">
            <a:extLst>
              <a:ext uri="{FF2B5EF4-FFF2-40B4-BE49-F238E27FC236}">
                <a16:creationId xmlns:a16="http://schemas.microsoft.com/office/drawing/2014/main" id="{45E958F3-D774-4854-8596-D793339D67BB}"/>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8" name="Rectangle 17">
            <a:extLst>
              <a:ext uri="{FF2B5EF4-FFF2-40B4-BE49-F238E27FC236}">
                <a16:creationId xmlns:a16="http://schemas.microsoft.com/office/drawing/2014/main" id="{0C277E86-8A7C-442D-A10B-F0C08E2AB874}"/>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pic>
        <p:nvPicPr>
          <p:cNvPr id="329" name="Image" descr="Image"/>
          <p:cNvPicPr>
            <a:picLocks noChangeAspect="1"/>
          </p:cNvPicPr>
          <p:nvPr/>
        </p:nvPicPr>
        <p:blipFill>
          <a:blip r:embed="rId8"/>
          <a:stretch>
            <a:fillRect/>
          </a:stretch>
        </p:blipFill>
        <p:spPr>
          <a:xfrm>
            <a:off x="-17209397" y="-6780191"/>
            <a:ext cx="27611594" cy="272763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20"/>
                                        </p:tgtEl>
                                        <p:attrNameLst>
                                          <p:attrName>style.visibility</p:attrName>
                                        </p:attrNameLst>
                                      </p:cBhvr>
                                      <p:to>
                                        <p:strVal val="visible"/>
                                      </p:to>
                                    </p:set>
                                    <p:animEffect transition="in" filter="wipe(right)">
                                      <p:cBhvr>
                                        <p:cTn id="7" dur="500"/>
                                        <p:tgtEl>
                                          <p:spTgt spid="32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26"/>
                                        </p:tgtEl>
                                        <p:attrNameLst>
                                          <p:attrName>style.visibility</p:attrName>
                                        </p:attrNameLst>
                                      </p:cBhvr>
                                      <p:to>
                                        <p:strVal val="visible"/>
                                      </p:to>
                                    </p:set>
                                    <p:animEffect transition="in" filter="wipe(left)">
                                      <p:cBhvr>
                                        <p:cTn id="11" dur="500"/>
                                        <p:tgtEl>
                                          <p:spTgt spid="326"/>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327"/>
                                        </p:tgtEl>
                                        <p:attrNameLst>
                                          <p:attrName>style.visibility</p:attrName>
                                        </p:attrNameLst>
                                      </p:cBhvr>
                                      <p:to>
                                        <p:strVal val="visible"/>
                                      </p:to>
                                    </p:set>
                                    <p:animEffect transition="in" filter="wipe(left)">
                                      <p:cBhvr>
                                        <p:cTn id="15"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advAuto="0"/>
      <p:bldP spid="326" grpId="0" animBg="1" advAuto="0"/>
      <p:bldP spid="32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120"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121"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122"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sp>
        <p:nvSpPr>
          <p:cNvPr id="123" name="Inhaltsplatzhalter 4"/>
          <p:cNvSpPr txBox="1"/>
          <p:nvPr/>
        </p:nvSpPr>
        <p:spPr>
          <a:xfrm>
            <a:off x="9992411" y="4665729"/>
            <a:ext cx="13347781" cy="676595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marL="571500" indent="-571500">
              <a:lnSpc>
                <a:spcPct val="150000"/>
              </a:lnSpc>
              <a:buFont typeface="Arial" panose="020B0604020202020204" pitchFamily="34" charset="0"/>
              <a:buChar char="•"/>
            </a:pPr>
            <a:r>
              <a:rPr lang="en-GB" sz="3600" b="1" dirty="0">
                <a:solidFill>
                  <a:srgbClr val="FFFFFF"/>
                </a:solidFill>
                <a:latin typeface="Arial"/>
                <a:ea typeface="Arial"/>
                <a:cs typeface="Arial"/>
              </a:rPr>
              <a:t>The Building Act 1984 (as amended)</a:t>
            </a:r>
          </a:p>
          <a:p>
            <a:pPr marL="571500" indent="-571500">
              <a:lnSpc>
                <a:spcPct val="150000"/>
              </a:lnSpc>
              <a:buFont typeface="Arial" panose="020B0604020202020204" pitchFamily="34" charset="0"/>
              <a:buChar char="•"/>
            </a:pPr>
            <a:r>
              <a:rPr lang="en-GB" sz="3600" b="1" dirty="0">
                <a:solidFill>
                  <a:srgbClr val="FFFFFF"/>
                </a:solidFill>
                <a:latin typeface="Arial"/>
                <a:ea typeface="Arial"/>
                <a:cs typeface="Arial"/>
              </a:rPr>
              <a:t>The Building Regulations 2010 (as amended)</a:t>
            </a:r>
          </a:p>
          <a:p>
            <a:pPr marL="571500" indent="-571500">
              <a:lnSpc>
                <a:spcPct val="150000"/>
              </a:lnSpc>
              <a:buFont typeface="Arial" panose="020B0604020202020204" pitchFamily="34" charset="0"/>
              <a:buChar char="•"/>
            </a:pPr>
            <a:r>
              <a:rPr lang="en-GB" sz="3600" b="1" dirty="0">
                <a:solidFill>
                  <a:srgbClr val="FFFFFF"/>
                </a:solidFill>
                <a:latin typeface="Arial"/>
                <a:ea typeface="Arial"/>
                <a:cs typeface="Arial"/>
              </a:rPr>
              <a:t>Fire Safety Review</a:t>
            </a:r>
          </a:p>
          <a:p>
            <a:pPr marL="571500" indent="-571500">
              <a:lnSpc>
                <a:spcPct val="150000"/>
              </a:lnSpc>
              <a:buFont typeface="Arial" panose="020B0604020202020204" pitchFamily="34" charset="0"/>
              <a:buChar char="•"/>
            </a:pPr>
            <a:r>
              <a:rPr lang="en-GB" sz="3600" b="1" dirty="0">
                <a:solidFill>
                  <a:srgbClr val="FFFFFF"/>
                </a:solidFill>
                <a:latin typeface="Arial"/>
                <a:ea typeface="Arial"/>
                <a:cs typeface="Arial"/>
              </a:rPr>
              <a:t>Joint Competence Authority</a:t>
            </a:r>
          </a:p>
          <a:p>
            <a:pPr marL="571500" indent="-571500">
              <a:lnSpc>
                <a:spcPct val="150000"/>
              </a:lnSpc>
              <a:buFont typeface="Arial" panose="020B0604020202020204" pitchFamily="34" charset="0"/>
              <a:buChar char="•"/>
            </a:pPr>
            <a:r>
              <a:rPr lang="en-GB" sz="3600" b="1" dirty="0">
                <a:solidFill>
                  <a:srgbClr val="FFFFFF"/>
                </a:solidFill>
                <a:latin typeface="Arial"/>
                <a:ea typeface="Arial"/>
                <a:cs typeface="Arial"/>
              </a:rPr>
              <a:t>Future Homes Standard</a:t>
            </a:r>
          </a:p>
          <a:p>
            <a:pPr marL="571500" indent="-571500">
              <a:lnSpc>
                <a:spcPct val="150000"/>
              </a:lnSpc>
              <a:buFont typeface="Arial" panose="020B0604020202020204" pitchFamily="34" charset="0"/>
              <a:buChar char="•"/>
            </a:pPr>
            <a:r>
              <a:rPr lang="en-GB" sz="3600" b="1" dirty="0">
                <a:solidFill>
                  <a:srgbClr val="FFFFFF"/>
                </a:solidFill>
                <a:latin typeface="Arial"/>
                <a:ea typeface="Arial"/>
                <a:cs typeface="Arial"/>
              </a:rPr>
              <a:t>Approved Documents B, F, L, M</a:t>
            </a:r>
          </a:p>
          <a:p>
            <a:pPr marL="571500" indent="-571500">
              <a:lnSpc>
                <a:spcPct val="150000"/>
              </a:lnSpc>
              <a:buFont typeface="Arial" panose="020B0604020202020204" pitchFamily="34" charset="0"/>
              <a:buChar char="•"/>
            </a:pPr>
            <a:r>
              <a:rPr lang="en-GB" sz="3600" b="1" dirty="0">
                <a:solidFill>
                  <a:srgbClr val="FFFFFF"/>
                </a:solidFill>
                <a:latin typeface="Arial"/>
                <a:ea typeface="Arial"/>
                <a:cs typeface="Arial"/>
              </a:rPr>
              <a:t>Other considerations</a:t>
            </a:r>
          </a:p>
          <a:p>
            <a:pPr>
              <a:lnSpc>
                <a:spcPct val="90000"/>
              </a:lnSpc>
              <a:spcBef>
                <a:spcPts val="2000"/>
              </a:spcBef>
              <a:buFont typeface="Arial"/>
              <a:defRPr sz="5000" b="1">
                <a:solidFill>
                  <a:srgbClr val="FFFFFF"/>
                </a:solidFill>
                <a:latin typeface="Arial"/>
                <a:ea typeface="Arial"/>
                <a:cs typeface="Arial"/>
                <a:sym typeface="Arial"/>
              </a:defRPr>
            </a:pPr>
            <a:endParaRPr dirty="0"/>
          </a:p>
        </p:txBody>
      </p:sp>
      <p:pic>
        <p:nvPicPr>
          <p:cNvPr id="124"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sp>
        <p:nvSpPr>
          <p:cNvPr id="125" name="ISO9001 Certified"/>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26" name="image691584.png" descr="image691584.png"/>
          <p:cNvPicPr>
            <a:picLocks noChangeAspect="1"/>
          </p:cNvPicPr>
          <p:nvPr/>
        </p:nvPicPr>
        <p:blipFill>
          <a:blip r:embed="rId5"/>
          <a:stretch>
            <a:fillRect/>
          </a:stretch>
        </p:blipFill>
        <p:spPr>
          <a:xfrm>
            <a:off x="12318162" y="13083849"/>
            <a:ext cx="6846138" cy="394220"/>
          </a:xfrm>
          <a:prstGeom prst="rect">
            <a:avLst/>
          </a:prstGeom>
          <a:ln w="12700">
            <a:miter lim="400000"/>
          </a:ln>
        </p:spPr>
      </p:pic>
      <p:pic>
        <p:nvPicPr>
          <p:cNvPr id="127" name="LBC_Logo_CA_transparent.png this one.png" descr="LBC_Logo_CA_transparent.png this one.png"/>
          <p:cNvPicPr>
            <a:picLocks noChangeAspect="1"/>
          </p:cNvPicPr>
          <p:nvPr/>
        </p:nvPicPr>
        <p:blipFill>
          <a:blip r:embed="rId6"/>
          <a:stretch>
            <a:fillRect/>
          </a:stretch>
        </p:blipFill>
        <p:spPr>
          <a:xfrm rot="5400000">
            <a:off x="15441672" y="-859560"/>
            <a:ext cx="2050163" cy="5426725"/>
          </a:xfrm>
          <a:prstGeom prst="rect">
            <a:avLst/>
          </a:prstGeom>
          <a:ln w="12700">
            <a:miter lim="400000"/>
          </a:ln>
        </p:spPr>
      </p:pic>
      <p:pic>
        <p:nvPicPr>
          <p:cNvPr id="128" name="Image" descr="Image"/>
          <p:cNvPicPr>
            <a:picLocks noChangeAspect="1"/>
          </p:cNvPicPr>
          <p:nvPr/>
        </p:nvPicPr>
        <p:blipFill>
          <a:blip r:embed="rId7"/>
          <a:stretch>
            <a:fillRect/>
          </a:stretch>
        </p:blipFill>
        <p:spPr>
          <a:xfrm>
            <a:off x="-17209397" y="-6780191"/>
            <a:ext cx="27611594" cy="27276382"/>
          </a:xfrm>
          <a:prstGeom prst="rect">
            <a:avLst/>
          </a:prstGeom>
          <a:ln w="12700">
            <a:miter lim="400000"/>
          </a:ln>
        </p:spPr>
      </p:pic>
      <p:sp>
        <p:nvSpPr>
          <p:cNvPr id="13" name="Rectangle 12">
            <a:extLst>
              <a:ext uri="{FF2B5EF4-FFF2-40B4-BE49-F238E27FC236}">
                <a16:creationId xmlns:a16="http://schemas.microsoft.com/office/drawing/2014/main" id="{A6D457F5-E276-41E1-84CC-E90ADA64B034}"/>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121"/>
                                        </p:tgtEl>
                                        <p:attrNameLst>
                                          <p:attrName>style.visibility</p:attrName>
                                        </p:attrNameLst>
                                      </p:cBhvr>
                                      <p:to>
                                        <p:strVal val="visible"/>
                                      </p:to>
                                    </p:set>
                                    <p:animEffect transition="in" filter="wipe(right)">
                                      <p:cBhvr>
                                        <p:cTn id="7" dur="500"/>
                                        <p:tgtEl>
                                          <p:spTgt spid="121"/>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23"/>
                                        </p:tgtEl>
                                        <p:attrNameLst>
                                          <p:attrName>style.visibility</p:attrName>
                                        </p:attrNameLst>
                                      </p:cBhvr>
                                      <p:to>
                                        <p:strVal val="visible"/>
                                      </p:to>
                                    </p:set>
                                    <p:animEffect transition="in" filter="wipe(left)">
                                      <p:cBhvr>
                                        <p:cTn id="11"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advAuto="0"/>
      <p:bldP spid="123"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32"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33"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34"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35"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sp>
        <p:nvSpPr>
          <p:cNvPr id="339" name="Inhaltsplatzhalter 4"/>
          <p:cNvSpPr txBox="1"/>
          <p:nvPr/>
        </p:nvSpPr>
        <p:spPr>
          <a:xfrm>
            <a:off x="9992411" y="6890650"/>
            <a:ext cx="13347781" cy="503214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sz="3200" dirty="0"/>
              <a:t>(2) Subject to paragraph (3), building work shall be carried out so that materials which become part of an external wall, or specified attachment, of a relevant building are of European Classification A2-S1, d0 or A1, classified in accordance with BS EN 13501-1:2007+A1:2009 entitled, ‘Fire classification of construction products, and building elements.  Classification using test date from reaction to fire tests “(ISBN 978 0 580 59861 6) published by the British Standards Institution on 30 March 2007 and amended in November 2009.</a:t>
            </a:r>
            <a:br>
              <a:rPr dirty="0"/>
            </a:br>
            <a:endParaRPr dirty="0"/>
          </a:p>
        </p:txBody>
      </p:sp>
      <p:pic>
        <p:nvPicPr>
          <p:cNvPr id="340" name="Image" descr="Image"/>
          <p:cNvPicPr>
            <a:picLocks noChangeAspect="1"/>
          </p:cNvPicPr>
          <p:nvPr/>
        </p:nvPicPr>
        <p:blipFill>
          <a:blip r:embed="rId5"/>
          <a:stretch>
            <a:fillRect/>
          </a:stretch>
        </p:blipFill>
        <p:spPr>
          <a:xfrm>
            <a:off x="-17209397" y="-6780191"/>
            <a:ext cx="27611594" cy="27276382"/>
          </a:xfrm>
          <a:prstGeom prst="rect">
            <a:avLst/>
          </a:prstGeom>
          <a:ln w="12700">
            <a:miter lim="400000"/>
          </a:ln>
        </p:spPr>
      </p:pic>
      <p:pic>
        <p:nvPicPr>
          <p:cNvPr id="12" name="Content Placeholder 3" descr="A close up of a sign&#10;&#10;Description automatically generated">
            <a:extLst>
              <a:ext uri="{FF2B5EF4-FFF2-40B4-BE49-F238E27FC236}">
                <a16:creationId xmlns:a16="http://schemas.microsoft.com/office/drawing/2014/main" id="{2AF71484-522F-4682-B369-8AE303BCD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95606" y="1403872"/>
            <a:ext cx="5108887" cy="4924858"/>
          </a:xfrm>
          <a:prstGeom prst="rect">
            <a:avLst/>
          </a:prstGeom>
        </p:spPr>
      </p:pic>
      <p:pic>
        <p:nvPicPr>
          <p:cNvPr id="13" name="Picture 12">
            <a:extLst>
              <a:ext uri="{FF2B5EF4-FFF2-40B4-BE49-F238E27FC236}">
                <a16:creationId xmlns:a16="http://schemas.microsoft.com/office/drawing/2014/main" id="{5A38D294-6B1D-4DCB-BDCF-937FB8DC6EBF}"/>
              </a:ext>
            </a:extLst>
          </p:cNvPr>
          <p:cNvPicPr>
            <a:picLocks noChangeAspect="1"/>
          </p:cNvPicPr>
          <p:nvPr/>
        </p:nvPicPr>
        <p:blipFill>
          <a:blip r:embed="rId7"/>
          <a:stretch>
            <a:fillRect/>
          </a:stretch>
        </p:blipFill>
        <p:spPr>
          <a:xfrm>
            <a:off x="9253857" y="1371545"/>
            <a:ext cx="9926259" cy="4953733"/>
          </a:xfrm>
          <a:prstGeom prst="rect">
            <a:avLst/>
          </a:prstGeom>
        </p:spPr>
      </p:pic>
      <p:sp>
        <p:nvSpPr>
          <p:cNvPr id="14" name="ISO9001 Certified">
            <a:extLst>
              <a:ext uri="{FF2B5EF4-FFF2-40B4-BE49-F238E27FC236}">
                <a16:creationId xmlns:a16="http://schemas.microsoft.com/office/drawing/2014/main" id="{E19C0F79-D8CB-4273-97E9-3F490702DD16}"/>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5" name="image691584.png" descr="image691584.png">
            <a:extLst>
              <a:ext uri="{FF2B5EF4-FFF2-40B4-BE49-F238E27FC236}">
                <a16:creationId xmlns:a16="http://schemas.microsoft.com/office/drawing/2014/main" id="{D5DFA2AB-432A-4937-9B78-253A112A070B}"/>
              </a:ext>
            </a:extLst>
          </p:cNvPr>
          <p:cNvPicPr>
            <a:picLocks noChangeAspect="1"/>
          </p:cNvPicPr>
          <p:nvPr/>
        </p:nvPicPr>
        <p:blipFill>
          <a:blip r:embed="rId8"/>
          <a:stretch>
            <a:fillRect/>
          </a:stretch>
        </p:blipFill>
        <p:spPr>
          <a:xfrm>
            <a:off x="12318162" y="13083849"/>
            <a:ext cx="6846138" cy="394220"/>
          </a:xfrm>
          <a:prstGeom prst="rect">
            <a:avLst/>
          </a:prstGeom>
          <a:ln w="12700">
            <a:miter lim="400000"/>
          </a:ln>
        </p:spPr>
      </p:pic>
      <p:sp>
        <p:nvSpPr>
          <p:cNvPr id="16" name="Rectangle 15">
            <a:extLst>
              <a:ext uri="{FF2B5EF4-FFF2-40B4-BE49-F238E27FC236}">
                <a16:creationId xmlns:a16="http://schemas.microsoft.com/office/drawing/2014/main" id="{1877CC2F-DF53-47F5-84D9-D9B77C31C397}"/>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33"/>
                                        </p:tgtEl>
                                        <p:attrNameLst>
                                          <p:attrName>style.visibility</p:attrName>
                                        </p:attrNameLst>
                                      </p:cBhvr>
                                      <p:to>
                                        <p:strVal val="visible"/>
                                      </p:to>
                                    </p:set>
                                    <p:animEffect transition="in" filter="wipe(right)">
                                      <p:cBhvr>
                                        <p:cTn id="7" dur="500"/>
                                        <p:tgtEl>
                                          <p:spTgt spid="333"/>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39"/>
                                        </p:tgtEl>
                                        <p:attrNameLst>
                                          <p:attrName>style.visibility</p:attrName>
                                        </p:attrNameLst>
                                      </p:cBhvr>
                                      <p:to>
                                        <p:strVal val="visible"/>
                                      </p:to>
                                    </p:set>
                                    <p:animEffect transition="in" filter="wipe(left)">
                                      <p:cBhvr>
                                        <p:cTn id="11" dur="5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animBg="1" advAuto="0"/>
      <p:bldP spid="339"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43"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44"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45"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46"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49"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50" name="Inhaltsplatzhalter 4"/>
          <p:cNvSpPr txBox="1"/>
          <p:nvPr/>
        </p:nvSpPr>
        <p:spPr>
          <a:xfrm>
            <a:off x="9992411" y="3630852"/>
            <a:ext cx="13347781" cy="892558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nSpc>
                <a:spcPct val="120000"/>
              </a:lnSpc>
              <a:spcBef>
                <a:spcPts val="2000"/>
              </a:spcBef>
              <a:buClr>
                <a:srgbClr val="FFFFFF"/>
              </a:buClr>
              <a:defRPr sz="3500" b="1">
                <a:solidFill>
                  <a:srgbClr val="FFFFFF"/>
                </a:solidFill>
                <a:latin typeface="Arial"/>
                <a:ea typeface="Arial"/>
                <a:cs typeface="Arial"/>
                <a:sym typeface="Arial"/>
              </a:defRPr>
            </a:pPr>
            <a:r>
              <a:rPr lang="en-GB" dirty="0"/>
              <a:t>“</a:t>
            </a:r>
            <a:r>
              <a:rPr lang="en-GB" sz="3200" dirty="0"/>
              <a:t>Relevant” buildings over 18m must be constructed or refurbished using only materials in the external wall which meet the limited combustibility requirement of A2-S1, do * or better which is currently referred to in terms of a ‘new ban’.</a:t>
            </a:r>
          </a:p>
          <a:p>
            <a:pPr>
              <a:lnSpc>
                <a:spcPct val="120000"/>
              </a:lnSpc>
              <a:spcBef>
                <a:spcPts val="2000"/>
              </a:spcBef>
              <a:buClr>
                <a:srgbClr val="FFFFFF"/>
              </a:buClr>
              <a:defRPr sz="3500" b="1">
                <a:solidFill>
                  <a:srgbClr val="FFFFFF"/>
                </a:solidFill>
                <a:latin typeface="Arial"/>
                <a:ea typeface="Arial"/>
                <a:cs typeface="Arial"/>
                <a:sym typeface="Arial"/>
              </a:defRPr>
            </a:pPr>
            <a:r>
              <a:rPr lang="en-GB" sz="3200" dirty="0"/>
              <a:t>Relevant buildings are defined below in new paragraph (4) of the Regulation.</a:t>
            </a:r>
          </a:p>
          <a:p>
            <a:pPr>
              <a:lnSpc>
                <a:spcPct val="120000"/>
              </a:lnSpc>
              <a:spcBef>
                <a:spcPts val="2000"/>
              </a:spcBef>
              <a:buClr>
                <a:srgbClr val="FFFFFF"/>
              </a:buClr>
              <a:defRPr sz="3500" b="1">
                <a:solidFill>
                  <a:srgbClr val="FFFFFF"/>
                </a:solidFill>
                <a:latin typeface="Arial"/>
                <a:ea typeface="Arial"/>
                <a:cs typeface="Arial"/>
                <a:sym typeface="Arial"/>
              </a:defRPr>
            </a:pPr>
            <a:r>
              <a:rPr lang="en-GB" sz="3200" dirty="0"/>
              <a:t>The guidance in Approved Document B for any other building over 18m states that materials in the external wall should meet the limited combustibility requirement of A2-S3, d2 or better.</a:t>
            </a:r>
          </a:p>
          <a:p>
            <a:pPr>
              <a:lnSpc>
                <a:spcPct val="120000"/>
              </a:lnSpc>
              <a:spcBef>
                <a:spcPts val="2000"/>
              </a:spcBef>
              <a:buClr>
                <a:srgbClr val="FFFFFF"/>
              </a:buClr>
              <a:defRPr sz="3500" b="1">
                <a:solidFill>
                  <a:srgbClr val="FFFFFF"/>
                </a:solidFill>
                <a:latin typeface="Arial"/>
                <a:ea typeface="Arial"/>
                <a:cs typeface="Arial"/>
                <a:sym typeface="Arial"/>
              </a:defRPr>
            </a:pPr>
            <a:r>
              <a:rPr lang="en-GB" sz="3200" dirty="0"/>
              <a:t>The new paragraph (3) details those components that are exempt from the ban, which applies to the entire external wall construction, and not just the cladding.</a:t>
            </a:r>
          </a:p>
          <a:p>
            <a:pPr>
              <a:lnSpc>
                <a:spcPct val="120000"/>
              </a:lnSpc>
              <a:spcBef>
                <a:spcPts val="2000"/>
              </a:spcBef>
              <a:buClr>
                <a:srgbClr val="FFFFFF"/>
              </a:buClr>
              <a:defRPr sz="3500" b="1">
                <a:solidFill>
                  <a:srgbClr val="FFFFFF"/>
                </a:solidFill>
                <a:latin typeface="Arial"/>
                <a:ea typeface="Arial"/>
                <a:cs typeface="Arial"/>
                <a:sym typeface="Arial"/>
              </a:defRPr>
            </a:pPr>
            <a:endParaRPr lang="en-GB" dirty="0"/>
          </a:p>
        </p:txBody>
      </p:sp>
      <p:sp>
        <p:nvSpPr>
          <p:cNvPr id="351" name="Inhaltsplatzhalter 4"/>
          <p:cNvSpPr txBox="1"/>
          <p:nvPr/>
        </p:nvSpPr>
        <p:spPr>
          <a:xfrm>
            <a:off x="46326" y="9427131"/>
            <a:ext cx="8896432" cy="5816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spcBef>
                <a:spcPts val="2000"/>
              </a:spcBef>
              <a:buFont typeface="Arial"/>
              <a:defRPr sz="4200">
                <a:solidFill>
                  <a:srgbClr val="FFFFFF"/>
                </a:solidFill>
                <a:latin typeface="Arial"/>
                <a:ea typeface="Arial"/>
                <a:cs typeface="Arial"/>
                <a:sym typeface="Arial"/>
              </a:defRPr>
            </a:pPr>
            <a:endParaRPr dirty="0"/>
          </a:p>
        </p:txBody>
      </p:sp>
      <p:sp>
        <p:nvSpPr>
          <p:cNvPr id="13" name="ISO9001 Certified">
            <a:extLst>
              <a:ext uri="{FF2B5EF4-FFF2-40B4-BE49-F238E27FC236}">
                <a16:creationId xmlns:a16="http://schemas.microsoft.com/office/drawing/2014/main" id="{41A7B201-B255-4011-BAA5-F1B2B8AB6E1B}"/>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4" name="image691584.png" descr="image691584.png">
            <a:extLst>
              <a:ext uri="{FF2B5EF4-FFF2-40B4-BE49-F238E27FC236}">
                <a16:creationId xmlns:a16="http://schemas.microsoft.com/office/drawing/2014/main" id="{62A25948-7130-419A-92F5-890DA802DC1A}"/>
              </a:ext>
            </a:extLst>
          </p:cNvPr>
          <p:cNvPicPr>
            <a:picLocks noChangeAspect="1"/>
          </p:cNvPicPr>
          <p:nvPr/>
        </p:nvPicPr>
        <p:blipFill>
          <a:blip r:embed="rId6"/>
          <a:stretch>
            <a:fillRect/>
          </a:stretch>
        </p:blipFill>
        <p:spPr>
          <a:xfrm>
            <a:off x="12318162" y="13083849"/>
            <a:ext cx="6846138" cy="394220"/>
          </a:xfrm>
          <a:prstGeom prst="rect">
            <a:avLst/>
          </a:prstGeom>
          <a:ln w="12700">
            <a:miter lim="400000"/>
          </a:ln>
        </p:spPr>
      </p:pic>
      <p:sp>
        <p:nvSpPr>
          <p:cNvPr id="15" name="Rectangle 14">
            <a:extLst>
              <a:ext uri="{FF2B5EF4-FFF2-40B4-BE49-F238E27FC236}">
                <a16:creationId xmlns:a16="http://schemas.microsoft.com/office/drawing/2014/main" id="{590B13F8-75A6-4034-81A6-6440E12957A3}"/>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pic>
        <p:nvPicPr>
          <p:cNvPr id="352" name="Image" descr="Image"/>
          <p:cNvPicPr>
            <a:picLocks noChangeAspect="1"/>
          </p:cNvPicPr>
          <p:nvPr/>
        </p:nvPicPr>
        <p:blipFill>
          <a:blip r:embed="rId7"/>
          <a:stretch>
            <a:fillRect/>
          </a:stretch>
        </p:blipFill>
        <p:spPr>
          <a:xfrm>
            <a:off x="-17209397" y="-6780191"/>
            <a:ext cx="27611594" cy="272763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44"/>
                                        </p:tgtEl>
                                        <p:attrNameLst>
                                          <p:attrName>style.visibility</p:attrName>
                                        </p:attrNameLst>
                                      </p:cBhvr>
                                      <p:to>
                                        <p:strVal val="visible"/>
                                      </p:to>
                                    </p:set>
                                    <p:animEffect transition="in" filter="wipe(right)">
                                      <p:cBhvr>
                                        <p:cTn id="7" dur="500"/>
                                        <p:tgtEl>
                                          <p:spTgt spid="344"/>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50"/>
                                        </p:tgtEl>
                                        <p:attrNameLst>
                                          <p:attrName>style.visibility</p:attrName>
                                        </p:attrNameLst>
                                      </p:cBhvr>
                                      <p:to>
                                        <p:strVal val="visible"/>
                                      </p:to>
                                    </p:set>
                                    <p:animEffect transition="in" filter="wipe(left)">
                                      <p:cBhvr>
                                        <p:cTn id="11" dur="500"/>
                                        <p:tgtEl>
                                          <p:spTgt spid="350"/>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351"/>
                                        </p:tgtEl>
                                        <p:attrNameLst>
                                          <p:attrName>style.visibility</p:attrName>
                                        </p:attrNameLst>
                                      </p:cBhvr>
                                      <p:to>
                                        <p:strVal val="visible"/>
                                      </p:to>
                                    </p:set>
                                    <p:animEffect transition="in" filter="wipe(left)">
                                      <p:cBhvr>
                                        <p:cTn id="15"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animBg="1" advAuto="0"/>
      <p:bldP spid="350" grpId="0" animBg="1" advAuto="0"/>
      <p:bldP spid="351"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55"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56"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57"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58"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61"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62" name="Inhaltsplatzhalter 4"/>
          <p:cNvSpPr txBox="1"/>
          <p:nvPr/>
        </p:nvSpPr>
        <p:spPr>
          <a:xfrm>
            <a:off x="46326" y="9427131"/>
            <a:ext cx="8896432" cy="58169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90000"/>
              </a:lnSpc>
              <a:spcBef>
                <a:spcPts val="2000"/>
              </a:spcBef>
              <a:buFont typeface="Arial"/>
              <a:defRPr sz="4200">
                <a:solidFill>
                  <a:srgbClr val="FFFFFF"/>
                </a:solidFill>
                <a:latin typeface="Arial"/>
                <a:ea typeface="Arial"/>
                <a:cs typeface="Arial"/>
                <a:sym typeface="Arial"/>
              </a:defRPr>
            </a:pPr>
            <a:endParaRPr dirty="0"/>
          </a:p>
        </p:txBody>
      </p:sp>
      <p:sp>
        <p:nvSpPr>
          <p:cNvPr id="363" name="Inhaltsplatzhalter 4"/>
          <p:cNvSpPr txBox="1"/>
          <p:nvPr/>
        </p:nvSpPr>
        <p:spPr>
          <a:xfrm>
            <a:off x="9992411" y="4075157"/>
            <a:ext cx="13347781" cy="719895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nSpc>
                <a:spcPct val="110000"/>
              </a:lnSpc>
              <a:spcBef>
                <a:spcPts val="2000"/>
              </a:spcBef>
              <a:buClr>
                <a:srgbClr val="FFFFFF"/>
              </a:buClr>
              <a:defRPr sz="3500" b="1">
                <a:solidFill>
                  <a:srgbClr val="FFFFFF"/>
                </a:solidFill>
                <a:latin typeface="Arial"/>
                <a:ea typeface="Arial"/>
                <a:cs typeface="Arial"/>
                <a:sym typeface="Arial"/>
              </a:defRPr>
            </a:pPr>
            <a:r>
              <a:rPr lang="en-GB" sz="3200" dirty="0"/>
              <a:t>(4) In this regulation:</a:t>
            </a:r>
          </a:p>
          <a:p>
            <a:pPr marL="514350" indent="-514350">
              <a:lnSpc>
                <a:spcPct val="110000"/>
              </a:lnSpc>
              <a:spcBef>
                <a:spcPts val="2000"/>
              </a:spcBef>
              <a:buClr>
                <a:srgbClr val="FFFFFF"/>
              </a:buClr>
              <a:buFont typeface="+mj-lt"/>
              <a:buAutoNum type="alphaLcParenR"/>
              <a:defRPr sz="3500" b="1">
                <a:solidFill>
                  <a:srgbClr val="FFFFFF"/>
                </a:solidFill>
                <a:latin typeface="Arial"/>
                <a:ea typeface="Arial"/>
                <a:cs typeface="Arial"/>
                <a:sym typeface="Arial"/>
              </a:defRPr>
            </a:pPr>
            <a:r>
              <a:rPr lang="en-GB" sz="3200" dirty="0"/>
              <a:t>A “relevant building” means a building with a storey (not including roof-top plant areas or any storey consisting exclusively of plant rooms) at least 18m above ground level and which:-</a:t>
            </a:r>
          </a:p>
          <a:p>
            <a:pPr marL="514350" lvl="3" indent="-514350">
              <a:lnSpc>
                <a:spcPct val="110000"/>
              </a:lnSpc>
              <a:spcBef>
                <a:spcPts val="2000"/>
              </a:spcBef>
              <a:buClr>
                <a:srgbClr val="FFFFFF"/>
              </a:buClr>
              <a:buFont typeface="Wingdings" panose="05000000000000000000" pitchFamily="2" charset="2"/>
              <a:buChar char="Ø"/>
              <a:defRPr sz="3500" b="1">
                <a:solidFill>
                  <a:srgbClr val="FFFFFF"/>
                </a:solidFill>
                <a:latin typeface="Arial"/>
                <a:ea typeface="Arial"/>
                <a:cs typeface="Arial"/>
                <a:sym typeface="Arial"/>
              </a:defRPr>
            </a:pPr>
            <a:r>
              <a:rPr lang="en-GB" sz="3200" dirty="0"/>
              <a:t>Contains one or more dwellings;</a:t>
            </a:r>
          </a:p>
          <a:p>
            <a:pPr marL="514350" lvl="3" indent="-514350">
              <a:lnSpc>
                <a:spcPct val="110000"/>
              </a:lnSpc>
              <a:spcBef>
                <a:spcPts val="2000"/>
              </a:spcBef>
              <a:buClr>
                <a:srgbClr val="FFFFFF"/>
              </a:buClr>
              <a:buFont typeface="Wingdings" panose="05000000000000000000" pitchFamily="2" charset="2"/>
              <a:buChar char="Ø"/>
              <a:defRPr sz="3500" b="1">
                <a:solidFill>
                  <a:srgbClr val="FFFFFF"/>
                </a:solidFill>
                <a:latin typeface="Arial"/>
                <a:ea typeface="Arial"/>
                <a:cs typeface="Arial"/>
                <a:sym typeface="Arial"/>
              </a:defRPr>
            </a:pPr>
            <a:r>
              <a:rPr lang="en-GB" sz="3200" dirty="0"/>
              <a:t>Contains an institution, or</a:t>
            </a:r>
          </a:p>
          <a:p>
            <a:pPr marL="514350" lvl="3" indent="-514350">
              <a:lnSpc>
                <a:spcPct val="110000"/>
              </a:lnSpc>
              <a:spcBef>
                <a:spcPts val="2000"/>
              </a:spcBef>
              <a:buClr>
                <a:srgbClr val="FFFFFF"/>
              </a:buClr>
              <a:buFont typeface="Wingdings" panose="05000000000000000000" pitchFamily="2" charset="2"/>
              <a:buChar char="Ø"/>
              <a:defRPr sz="3500" b="1">
                <a:solidFill>
                  <a:srgbClr val="FFFFFF"/>
                </a:solidFill>
                <a:latin typeface="Arial"/>
                <a:ea typeface="Arial"/>
                <a:cs typeface="Arial"/>
                <a:sym typeface="Arial"/>
              </a:defRPr>
            </a:pPr>
            <a:r>
              <a:rPr lang="en-GB" sz="3200" dirty="0"/>
              <a:t>Contains a room for residential purposes but </a:t>
            </a:r>
            <a:r>
              <a:rPr lang="en-GB" sz="3200" i="1" dirty="0"/>
              <a:t>does not include a room in a hostel, hotel or boarding house</a:t>
            </a:r>
            <a:r>
              <a:rPr lang="en-GB" sz="3200" dirty="0"/>
              <a:t>; and</a:t>
            </a:r>
          </a:p>
          <a:p>
            <a:pPr>
              <a:lnSpc>
                <a:spcPct val="110000"/>
              </a:lnSpc>
              <a:spcBef>
                <a:spcPts val="2000"/>
              </a:spcBef>
              <a:buClr>
                <a:srgbClr val="FFFFFF"/>
              </a:buClr>
              <a:defRPr sz="3500" b="1">
                <a:solidFill>
                  <a:srgbClr val="FFFFFF"/>
                </a:solidFill>
                <a:latin typeface="Arial"/>
                <a:ea typeface="Arial"/>
                <a:cs typeface="Arial"/>
                <a:sym typeface="Arial"/>
              </a:defRPr>
            </a:pPr>
            <a:r>
              <a:rPr lang="en-GB" sz="3200" b="1" dirty="0">
                <a:solidFill>
                  <a:srgbClr val="FFFFFF"/>
                </a:solidFill>
                <a:latin typeface="Arial"/>
                <a:ea typeface="Arial"/>
                <a:cs typeface="Arial"/>
              </a:rPr>
              <a:t>b) ‘above ground level’ in relation to a storey means above ground level when measured from the lower ground level, adjoining the outside of a building to the top of the floor surface of the storey.</a:t>
            </a:r>
          </a:p>
        </p:txBody>
      </p:sp>
      <p:sp>
        <p:nvSpPr>
          <p:cNvPr id="13" name="ISO9001 Certified">
            <a:extLst>
              <a:ext uri="{FF2B5EF4-FFF2-40B4-BE49-F238E27FC236}">
                <a16:creationId xmlns:a16="http://schemas.microsoft.com/office/drawing/2014/main" id="{0F01D987-1606-4182-800E-DB18809B7565}"/>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4" name="image691584.png" descr="image691584.png">
            <a:extLst>
              <a:ext uri="{FF2B5EF4-FFF2-40B4-BE49-F238E27FC236}">
                <a16:creationId xmlns:a16="http://schemas.microsoft.com/office/drawing/2014/main" id="{9CEFAC68-66D1-4F96-B1A9-38C8F3BA14E6}"/>
              </a:ext>
            </a:extLst>
          </p:cNvPr>
          <p:cNvPicPr>
            <a:picLocks noChangeAspect="1"/>
          </p:cNvPicPr>
          <p:nvPr/>
        </p:nvPicPr>
        <p:blipFill>
          <a:blip r:embed="rId6"/>
          <a:stretch>
            <a:fillRect/>
          </a:stretch>
        </p:blipFill>
        <p:spPr>
          <a:xfrm>
            <a:off x="12318162" y="13083849"/>
            <a:ext cx="6846138" cy="394220"/>
          </a:xfrm>
          <a:prstGeom prst="rect">
            <a:avLst/>
          </a:prstGeom>
          <a:ln w="12700">
            <a:miter lim="400000"/>
          </a:ln>
        </p:spPr>
      </p:pic>
      <p:sp>
        <p:nvSpPr>
          <p:cNvPr id="15" name="Rectangle 14">
            <a:extLst>
              <a:ext uri="{FF2B5EF4-FFF2-40B4-BE49-F238E27FC236}">
                <a16:creationId xmlns:a16="http://schemas.microsoft.com/office/drawing/2014/main" id="{4785B708-0709-40E3-92CB-FC2E34DD2F64}"/>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pic>
        <p:nvPicPr>
          <p:cNvPr id="364" name="Image" descr="Image"/>
          <p:cNvPicPr>
            <a:picLocks noChangeAspect="1"/>
          </p:cNvPicPr>
          <p:nvPr/>
        </p:nvPicPr>
        <p:blipFill>
          <a:blip r:embed="rId7"/>
          <a:stretch>
            <a:fillRect/>
          </a:stretch>
        </p:blipFill>
        <p:spPr>
          <a:xfrm>
            <a:off x="-17209397" y="-6780191"/>
            <a:ext cx="27611594" cy="272763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56"/>
                                        </p:tgtEl>
                                        <p:attrNameLst>
                                          <p:attrName>style.visibility</p:attrName>
                                        </p:attrNameLst>
                                      </p:cBhvr>
                                      <p:to>
                                        <p:strVal val="visible"/>
                                      </p:to>
                                    </p:set>
                                    <p:animEffect transition="in" filter="wipe(right)">
                                      <p:cBhvr>
                                        <p:cTn id="7" dur="500"/>
                                        <p:tgtEl>
                                          <p:spTgt spid="356"/>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62"/>
                                        </p:tgtEl>
                                        <p:attrNameLst>
                                          <p:attrName>style.visibility</p:attrName>
                                        </p:attrNameLst>
                                      </p:cBhvr>
                                      <p:to>
                                        <p:strVal val="visible"/>
                                      </p:to>
                                    </p:set>
                                    <p:animEffect transition="in" filter="wipe(left)">
                                      <p:cBhvr>
                                        <p:cTn id="11" dur="500"/>
                                        <p:tgtEl>
                                          <p:spTgt spid="362"/>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363"/>
                                        </p:tgtEl>
                                        <p:attrNameLst>
                                          <p:attrName>style.visibility</p:attrName>
                                        </p:attrNameLst>
                                      </p:cBhvr>
                                      <p:to>
                                        <p:strVal val="visible"/>
                                      </p:to>
                                    </p:set>
                                    <p:animEffect transition="in" filter="wipe(left)">
                                      <p:cBhvr>
                                        <p:cTn id="15" dur="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animBg="1" advAuto="0"/>
      <p:bldP spid="362" grpId="0" animBg="1" advAuto="0"/>
      <p:bldP spid="363"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67"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68"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69"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70"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73"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74" name="Inhaltsplatzhalter 4"/>
          <p:cNvSpPr txBox="1"/>
          <p:nvPr/>
        </p:nvSpPr>
        <p:spPr>
          <a:xfrm>
            <a:off x="9974828" y="4122662"/>
            <a:ext cx="9093200" cy="715067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sz="3200" dirty="0"/>
              <a:t>So, new regulation 7(2) applies to any building with a storey at least 18m above ground level containing one or more dwellings.  By including institutions (which are defined in Regulation 2) it also covers some residential schools, care homes and hospitals, sheltered accommodation, student residences or other institutional accommodation blocks.  The final group includes any building that </a:t>
            </a:r>
            <a:br>
              <a:rPr lang="en-GB" sz="3200" dirty="0"/>
            </a:br>
            <a:r>
              <a:rPr lang="en-GB" sz="3200" dirty="0"/>
              <a:t>contains ‘a room for residential purposes’.</a:t>
            </a:r>
          </a:p>
          <a:p>
            <a:pPr>
              <a:spcBef>
                <a:spcPts val="2000"/>
              </a:spcBef>
              <a:buSzPct val="100000"/>
              <a:defRPr sz="3900" b="1">
                <a:solidFill>
                  <a:srgbClr val="FFFFFF"/>
                </a:solidFill>
                <a:latin typeface="Arial"/>
                <a:ea typeface="Arial"/>
                <a:cs typeface="Arial"/>
                <a:sym typeface="Arial"/>
              </a:defRPr>
            </a:pPr>
            <a:r>
              <a:rPr lang="en-GB" sz="3200" dirty="0"/>
              <a:t>Hostels, hotels or boarding houses are excluded, unless they are converted into residential, accommodation, such as </a:t>
            </a:r>
            <a:br>
              <a:rPr lang="en-GB" sz="3200" dirty="0"/>
            </a:br>
            <a:r>
              <a:rPr lang="en-GB" sz="3200" dirty="0"/>
              <a:t>student housing.</a:t>
            </a:r>
            <a:endParaRPr sz="3200" dirty="0"/>
          </a:p>
        </p:txBody>
      </p:sp>
      <p:pic>
        <p:nvPicPr>
          <p:cNvPr id="375"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pic>
        <p:nvPicPr>
          <p:cNvPr id="12" name="Picture 11">
            <a:extLst>
              <a:ext uri="{FF2B5EF4-FFF2-40B4-BE49-F238E27FC236}">
                <a16:creationId xmlns:a16="http://schemas.microsoft.com/office/drawing/2014/main" id="{EEC03FB6-E51B-4DCE-A025-709B00966241}"/>
              </a:ext>
            </a:extLst>
          </p:cNvPr>
          <p:cNvPicPr>
            <a:picLocks noChangeAspect="1"/>
          </p:cNvPicPr>
          <p:nvPr/>
        </p:nvPicPr>
        <p:blipFill>
          <a:blip r:embed="rId7"/>
          <a:stretch>
            <a:fillRect/>
          </a:stretch>
        </p:blipFill>
        <p:spPr>
          <a:xfrm>
            <a:off x="19461431" y="4498045"/>
            <a:ext cx="4579669" cy="6590490"/>
          </a:xfrm>
          <a:prstGeom prst="rect">
            <a:avLst/>
          </a:prstGeom>
          <a:ln w="38100">
            <a:solidFill>
              <a:schemeClr val="bg1"/>
            </a:solidFill>
          </a:ln>
        </p:spPr>
      </p:pic>
      <p:sp>
        <p:nvSpPr>
          <p:cNvPr id="13" name="ISO9001 Certified">
            <a:extLst>
              <a:ext uri="{FF2B5EF4-FFF2-40B4-BE49-F238E27FC236}">
                <a16:creationId xmlns:a16="http://schemas.microsoft.com/office/drawing/2014/main" id="{042C7EF0-FC14-47CE-A78E-AB5EDF30EC56}"/>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4" name="image691584.png" descr="image691584.png">
            <a:extLst>
              <a:ext uri="{FF2B5EF4-FFF2-40B4-BE49-F238E27FC236}">
                <a16:creationId xmlns:a16="http://schemas.microsoft.com/office/drawing/2014/main" id="{0F4C4346-79F0-43E2-9DF1-352C94343E60}"/>
              </a:ext>
            </a:extLst>
          </p:cNvPr>
          <p:cNvPicPr>
            <a:picLocks noChangeAspect="1"/>
          </p:cNvPicPr>
          <p:nvPr/>
        </p:nvPicPr>
        <p:blipFill>
          <a:blip r:embed="rId8"/>
          <a:stretch>
            <a:fillRect/>
          </a:stretch>
        </p:blipFill>
        <p:spPr>
          <a:xfrm>
            <a:off x="12318162" y="13083849"/>
            <a:ext cx="6846138" cy="394220"/>
          </a:xfrm>
          <a:prstGeom prst="rect">
            <a:avLst/>
          </a:prstGeom>
          <a:ln w="12700">
            <a:miter lim="400000"/>
          </a:ln>
        </p:spPr>
      </p:pic>
      <p:sp>
        <p:nvSpPr>
          <p:cNvPr id="15" name="Rectangle 14">
            <a:extLst>
              <a:ext uri="{FF2B5EF4-FFF2-40B4-BE49-F238E27FC236}">
                <a16:creationId xmlns:a16="http://schemas.microsoft.com/office/drawing/2014/main" id="{6A59BDAA-9B3F-4E9C-A30E-FA58908E9C70}"/>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68"/>
                                        </p:tgtEl>
                                        <p:attrNameLst>
                                          <p:attrName>style.visibility</p:attrName>
                                        </p:attrNameLst>
                                      </p:cBhvr>
                                      <p:to>
                                        <p:strVal val="visible"/>
                                      </p:to>
                                    </p:set>
                                    <p:animEffect transition="in" filter="wipe(right)">
                                      <p:cBhvr>
                                        <p:cTn id="7" dur="500"/>
                                        <p:tgtEl>
                                          <p:spTgt spid="36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74"/>
                                        </p:tgtEl>
                                        <p:attrNameLst>
                                          <p:attrName>style.visibility</p:attrName>
                                        </p:attrNameLst>
                                      </p:cBhvr>
                                      <p:to>
                                        <p:strVal val="visible"/>
                                      </p:to>
                                    </p:set>
                                    <p:animEffect transition="in" filter="wipe(left)">
                                      <p:cBhvr>
                                        <p:cTn id="11"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0" animBg="1" advAuto="0"/>
      <p:bldP spid="374"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78"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79"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80"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81"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84"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85" name="Inhaltsplatzhalter 4"/>
          <p:cNvSpPr txBox="1"/>
          <p:nvPr/>
        </p:nvSpPr>
        <p:spPr>
          <a:xfrm>
            <a:off x="9992411" y="4590646"/>
            <a:ext cx="13347781" cy="612988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sz="3500" dirty="0"/>
              <a:t>(3) Paragraph (2) does not apply to:</a:t>
            </a:r>
          </a:p>
          <a:p>
            <a:pPr marL="514350" indent="-514350">
              <a:spcBef>
                <a:spcPts val="2000"/>
              </a:spcBef>
              <a:buSzPct val="100000"/>
              <a:buAutoNum type="alphaLcParenBoth"/>
              <a:defRPr sz="3900" b="1">
                <a:solidFill>
                  <a:srgbClr val="FFFFFF"/>
                </a:solidFill>
                <a:latin typeface="Arial"/>
                <a:ea typeface="Arial"/>
                <a:cs typeface="Arial"/>
                <a:sym typeface="Arial"/>
              </a:defRPr>
            </a:pPr>
            <a:r>
              <a:rPr lang="en-GB" sz="3500" dirty="0"/>
              <a:t> Cavity trays when used between two leaves of masonry;</a:t>
            </a:r>
          </a:p>
          <a:p>
            <a:pPr marL="514350" indent="-514350">
              <a:spcBef>
                <a:spcPts val="2000"/>
              </a:spcBef>
              <a:buSzPct val="100000"/>
              <a:buAutoNum type="alphaLcParenBoth"/>
              <a:defRPr sz="3900" b="1">
                <a:solidFill>
                  <a:srgbClr val="FFFFFF"/>
                </a:solidFill>
                <a:latin typeface="Arial"/>
                <a:ea typeface="Arial"/>
                <a:cs typeface="Arial"/>
                <a:sym typeface="Arial"/>
              </a:defRPr>
            </a:pPr>
            <a:r>
              <a:rPr lang="en-GB" sz="3500" dirty="0"/>
              <a:t> Any part of a roof (other than any part of a rood which falls within paragraph (iv) of regulation 2(6)) if that part is connected to an external wall;</a:t>
            </a:r>
          </a:p>
          <a:p>
            <a:pPr marL="514350" indent="-514350">
              <a:spcBef>
                <a:spcPts val="2000"/>
              </a:spcBef>
              <a:buSzPct val="100000"/>
              <a:buAutoNum type="alphaLcParenBoth"/>
              <a:defRPr sz="3900" b="1">
                <a:solidFill>
                  <a:srgbClr val="FFFFFF"/>
                </a:solidFill>
                <a:latin typeface="Arial"/>
                <a:ea typeface="Arial"/>
                <a:cs typeface="Arial"/>
                <a:sym typeface="Arial"/>
              </a:defRPr>
            </a:pPr>
            <a:r>
              <a:rPr lang="en-GB" sz="3500" dirty="0"/>
              <a:t> Door frames and doors;</a:t>
            </a:r>
          </a:p>
          <a:p>
            <a:pPr marL="514350" indent="-514350">
              <a:spcBef>
                <a:spcPts val="2000"/>
              </a:spcBef>
              <a:buSzPct val="100000"/>
              <a:buAutoNum type="alphaLcParenBoth"/>
              <a:defRPr sz="3900" b="1">
                <a:solidFill>
                  <a:srgbClr val="FFFFFF"/>
                </a:solidFill>
                <a:latin typeface="Arial"/>
                <a:ea typeface="Arial"/>
                <a:cs typeface="Arial"/>
                <a:sym typeface="Arial"/>
              </a:defRPr>
            </a:pPr>
            <a:r>
              <a:rPr lang="en-GB" sz="3500" dirty="0"/>
              <a:t> Electrical installations;</a:t>
            </a:r>
          </a:p>
          <a:p>
            <a:pPr marL="514350" indent="-514350">
              <a:spcBef>
                <a:spcPts val="2000"/>
              </a:spcBef>
              <a:buSzPct val="100000"/>
              <a:buAutoNum type="alphaLcParenBoth"/>
              <a:defRPr sz="3900" b="1">
                <a:solidFill>
                  <a:srgbClr val="FFFFFF"/>
                </a:solidFill>
                <a:latin typeface="Arial"/>
                <a:ea typeface="Arial"/>
                <a:cs typeface="Arial"/>
                <a:sym typeface="Arial"/>
              </a:defRPr>
            </a:pPr>
            <a:r>
              <a:rPr lang="en-GB" sz="3500" dirty="0"/>
              <a:t>Insulation and waterproofing materials used below ground level;</a:t>
            </a:r>
          </a:p>
        </p:txBody>
      </p:sp>
      <p:pic>
        <p:nvPicPr>
          <p:cNvPr id="386"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2" name="ISO9001 Certified">
            <a:extLst>
              <a:ext uri="{FF2B5EF4-FFF2-40B4-BE49-F238E27FC236}">
                <a16:creationId xmlns:a16="http://schemas.microsoft.com/office/drawing/2014/main" id="{C06ADA05-F906-4B29-8237-D6988813FBBA}"/>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3" name="image691584.png" descr="image691584.png">
            <a:extLst>
              <a:ext uri="{FF2B5EF4-FFF2-40B4-BE49-F238E27FC236}">
                <a16:creationId xmlns:a16="http://schemas.microsoft.com/office/drawing/2014/main" id="{102BF1BD-6BDC-4100-AB0E-D3CE47801F87}"/>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4" name="Rectangle 13">
            <a:extLst>
              <a:ext uri="{FF2B5EF4-FFF2-40B4-BE49-F238E27FC236}">
                <a16:creationId xmlns:a16="http://schemas.microsoft.com/office/drawing/2014/main" id="{587CFEDA-9063-4135-9AB6-20672D435C5F}"/>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79"/>
                                        </p:tgtEl>
                                        <p:attrNameLst>
                                          <p:attrName>style.visibility</p:attrName>
                                        </p:attrNameLst>
                                      </p:cBhvr>
                                      <p:to>
                                        <p:strVal val="visible"/>
                                      </p:to>
                                    </p:set>
                                    <p:animEffect transition="in" filter="wipe(right)">
                                      <p:cBhvr>
                                        <p:cTn id="7" dur="500"/>
                                        <p:tgtEl>
                                          <p:spTgt spid="379"/>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85"/>
                                        </p:tgtEl>
                                        <p:attrNameLst>
                                          <p:attrName>style.visibility</p:attrName>
                                        </p:attrNameLst>
                                      </p:cBhvr>
                                      <p:to>
                                        <p:strVal val="visible"/>
                                      </p:to>
                                    </p:set>
                                    <p:animEffect transition="in" filter="wipe(left)">
                                      <p:cBhvr>
                                        <p:cTn id="11" dur="5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advAuto="0"/>
      <p:bldP spid="385"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78"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79"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80"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81"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84"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85" name="Inhaltsplatzhalter 4"/>
          <p:cNvSpPr txBox="1"/>
          <p:nvPr/>
        </p:nvSpPr>
        <p:spPr>
          <a:xfrm>
            <a:off x="9992411" y="4737937"/>
            <a:ext cx="13347781" cy="587340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sz="3500" b="1" dirty="0">
                <a:solidFill>
                  <a:srgbClr val="FFFFFF"/>
                </a:solidFill>
                <a:latin typeface="Arial"/>
                <a:ea typeface="Arial"/>
                <a:cs typeface="Arial"/>
              </a:rPr>
              <a:t>(f)  Intumescent and fire stopping materials where the </a:t>
            </a:r>
            <a:br>
              <a:rPr lang="en-GB" sz="3500" b="1" dirty="0">
                <a:solidFill>
                  <a:srgbClr val="FFFFFF"/>
                </a:solidFill>
                <a:latin typeface="Arial"/>
                <a:ea typeface="Arial"/>
                <a:cs typeface="Arial"/>
              </a:rPr>
            </a:br>
            <a:r>
              <a:rPr lang="en-GB" sz="3500" b="1" dirty="0">
                <a:solidFill>
                  <a:srgbClr val="FFFFFF"/>
                </a:solidFill>
                <a:latin typeface="Arial"/>
                <a:ea typeface="Arial"/>
                <a:cs typeface="Arial"/>
              </a:rPr>
              <a:t>     inclusion of the materials is necessary to meet the </a:t>
            </a:r>
            <a:br>
              <a:rPr lang="en-GB" sz="3500" b="1" dirty="0">
                <a:solidFill>
                  <a:srgbClr val="FFFFFF"/>
                </a:solidFill>
                <a:latin typeface="Arial"/>
                <a:ea typeface="Arial"/>
                <a:cs typeface="Arial"/>
              </a:rPr>
            </a:br>
            <a:r>
              <a:rPr lang="en-GB" sz="3500" b="1" dirty="0">
                <a:solidFill>
                  <a:srgbClr val="FFFFFF"/>
                </a:solidFill>
                <a:latin typeface="Arial"/>
                <a:ea typeface="Arial"/>
                <a:cs typeface="Arial"/>
              </a:rPr>
              <a:t>     requirement of Part B of Schedule 1 </a:t>
            </a:r>
          </a:p>
          <a:p>
            <a:pPr>
              <a:spcBef>
                <a:spcPts val="2000"/>
              </a:spcBef>
              <a:buSzPct val="100000"/>
              <a:defRPr sz="3900" b="1">
                <a:solidFill>
                  <a:srgbClr val="FFFFFF"/>
                </a:solidFill>
                <a:latin typeface="Arial"/>
                <a:ea typeface="Arial"/>
                <a:cs typeface="Arial"/>
                <a:sym typeface="Arial"/>
              </a:defRPr>
            </a:pPr>
            <a:r>
              <a:rPr lang="en-GB" sz="3500" b="1" dirty="0">
                <a:solidFill>
                  <a:srgbClr val="FFFFFF"/>
                </a:solidFill>
                <a:latin typeface="Arial"/>
                <a:ea typeface="Arial"/>
                <a:cs typeface="Arial"/>
              </a:rPr>
              <a:t>(g) membranes;</a:t>
            </a:r>
          </a:p>
          <a:p>
            <a:pPr>
              <a:spcBef>
                <a:spcPts val="2000"/>
              </a:spcBef>
              <a:buSzPct val="100000"/>
              <a:defRPr sz="3900" b="1">
                <a:solidFill>
                  <a:srgbClr val="FFFFFF"/>
                </a:solidFill>
                <a:latin typeface="Arial"/>
                <a:ea typeface="Arial"/>
                <a:cs typeface="Arial"/>
                <a:sym typeface="Arial"/>
              </a:defRPr>
            </a:pPr>
            <a:r>
              <a:rPr lang="en-GB" sz="3500" dirty="0"/>
              <a:t>(h) Seals, gaskets, fixings, sealants and backer rods;</a:t>
            </a:r>
          </a:p>
          <a:p>
            <a:pPr marL="571500" indent="-571500">
              <a:spcBef>
                <a:spcPts val="2000"/>
              </a:spcBef>
              <a:buSzPct val="100000"/>
              <a:buAutoNum type="romanLcParenBoth"/>
              <a:defRPr sz="3900" b="1">
                <a:solidFill>
                  <a:srgbClr val="FFFFFF"/>
                </a:solidFill>
                <a:latin typeface="Arial"/>
                <a:ea typeface="Arial"/>
                <a:cs typeface="Arial"/>
                <a:sym typeface="Arial"/>
              </a:defRPr>
            </a:pPr>
            <a:r>
              <a:rPr lang="en-GB" sz="3500" dirty="0"/>
              <a:t>Thermal break materials where necessary to prevent thermal bridging in order to meet the requirements of Part L of Schedule 1; or</a:t>
            </a:r>
          </a:p>
          <a:p>
            <a:pPr>
              <a:spcBef>
                <a:spcPts val="2000"/>
              </a:spcBef>
              <a:buSzPct val="100000"/>
              <a:defRPr sz="3900" b="1">
                <a:solidFill>
                  <a:srgbClr val="FFFFFF"/>
                </a:solidFill>
                <a:latin typeface="Arial"/>
                <a:ea typeface="Arial"/>
                <a:cs typeface="Arial"/>
                <a:sym typeface="Arial"/>
              </a:defRPr>
            </a:pPr>
            <a:r>
              <a:rPr lang="en-GB" sz="3500" dirty="0"/>
              <a:t>(j) Window frames and glass.</a:t>
            </a:r>
            <a:endParaRPr sz="3500" dirty="0"/>
          </a:p>
        </p:txBody>
      </p:sp>
      <p:pic>
        <p:nvPicPr>
          <p:cNvPr id="386"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2" name="ISO9001 Certified">
            <a:extLst>
              <a:ext uri="{FF2B5EF4-FFF2-40B4-BE49-F238E27FC236}">
                <a16:creationId xmlns:a16="http://schemas.microsoft.com/office/drawing/2014/main" id="{03413ED0-B155-4B20-A5DC-22C6A675FFB8}"/>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3" name="image691584.png" descr="image691584.png">
            <a:extLst>
              <a:ext uri="{FF2B5EF4-FFF2-40B4-BE49-F238E27FC236}">
                <a16:creationId xmlns:a16="http://schemas.microsoft.com/office/drawing/2014/main" id="{D97E69D7-843B-46AD-9DF1-B023CEE38591}"/>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4" name="Rectangle 13">
            <a:extLst>
              <a:ext uri="{FF2B5EF4-FFF2-40B4-BE49-F238E27FC236}">
                <a16:creationId xmlns:a16="http://schemas.microsoft.com/office/drawing/2014/main" id="{A9A08632-EC99-45B8-8212-7A0F761F3048}"/>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3621306826"/>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79"/>
                                        </p:tgtEl>
                                        <p:attrNameLst>
                                          <p:attrName>style.visibility</p:attrName>
                                        </p:attrNameLst>
                                      </p:cBhvr>
                                      <p:to>
                                        <p:strVal val="visible"/>
                                      </p:to>
                                    </p:set>
                                    <p:animEffect transition="in" filter="wipe(right)">
                                      <p:cBhvr>
                                        <p:cTn id="7" dur="500"/>
                                        <p:tgtEl>
                                          <p:spTgt spid="379"/>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85"/>
                                        </p:tgtEl>
                                        <p:attrNameLst>
                                          <p:attrName>style.visibility</p:attrName>
                                        </p:attrNameLst>
                                      </p:cBhvr>
                                      <p:to>
                                        <p:strVal val="visible"/>
                                      </p:to>
                                    </p:set>
                                    <p:animEffect transition="in" filter="wipe(left)">
                                      <p:cBhvr>
                                        <p:cTn id="11" dur="5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advAuto="0"/>
      <p:bldP spid="385"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pic>
        <p:nvPicPr>
          <p:cNvPr id="13" name="Content Placeholder 2">
            <a:extLst>
              <a:ext uri="{FF2B5EF4-FFF2-40B4-BE49-F238E27FC236}">
                <a16:creationId xmlns:a16="http://schemas.microsoft.com/office/drawing/2014/main" id="{717818F4-61E2-4173-8954-EB9166E93F1C}"/>
              </a:ext>
            </a:extLst>
          </p:cNvPr>
          <p:cNvPicPr>
            <a:picLocks noChangeAspect="1"/>
          </p:cNvPicPr>
          <p:nvPr/>
        </p:nvPicPr>
        <p:blipFill>
          <a:blip r:embed="rId7"/>
          <a:stretch>
            <a:fillRect/>
          </a:stretch>
        </p:blipFill>
        <p:spPr>
          <a:xfrm>
            <a:off x="10030197" y="4806009"/>
            <a:ext cx="13547151" cy="5498721"/>
          </a:xfrm>
          <a:prstGeom prst="rect">
            <a:avLst/>
          </a:prstGeom>
        </p:spPr>
      </p:pic>
      <p:sp>
        <p:nvSpPr>
          <p:cNvPr id="14" name="ISO9001 Certified">
            <a:extLst>
              <a:ext uri="{FF2B5EF4-FFF2-40B4-BE49-F238E27FC236}">
                <a16:creationId xmlns:a16="http://schemas.microsoft.com/office/drawing/2014/main" id="{5ADEC6C3-BE2C-42F4-8D33-B0A8C3F2D1FB}"/>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5" name="image691584.png" descr="image691584.png">
            <a:extLst>
              <a:ext uri="{FF2B5EF4-FFF2-40B4-BE49-F238E27FC236}">
                <a16:creationId xmlns:a16="http://schemas.microsoft.com/office/drawing/2014/main" id="{22FCB193-DAAB-4EAD-9CD6-13F939521779}"/>
              </a:ext>
            </a:extLst>
          </p:cNvPr>
          <p:cNvPicPr>
            <a:picLocks noChangeAspect="1"/>
          </p:cNvPicPr>
          <p:nvPr/>
        </p:nvPicPr>
        <p:blipFill>
          <a:blip r:embed="rId8"/>
          <a:stretch>
            <a:fillRect/>
          </a:stretch>
        </p:blipFill>
        <p:spPr>
          <a:xfrm>
            <a:off x="12318162" y="13083849"/>
            <a:ext cx="6846138" cy="394220"/>
          </a:xfrm>
          <a:prstGeom prst="rect">
            <a:avLst/>
          </a:prstGeom>
          <a:ln w="12700">
            <a:miter lim="400000"/>
          </a:ln>
        </p:spPr>
      </p:pic>
      <p:sp>
        <p:nvSpPr>
          <p:cNvPr id="16" name="Rectangle 15">
            <a:extLst>
              <a:ext uri="{FF2B5EF4-FFF2-40B4-BE49-F238E27FC236}">
                <a16:creationId xmlns:a16="http://schemas.microsoft.com/office/drawing/2014/main" id="{381A22E4-D775-4267-817B-492570779029}"/>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96" name="Inhaltsplatzhalter 4"/>
          <p:cNvSpPr txBox="1"/>
          <p:nvPr/>
        </p:nvSpPr>
        <p:spPr>
          <a:xfrm>
            <a:off x="9992411" y="4349075"/>
            <a:ext cx="13347781" cy="65659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sz="4100" dirty="0"/>
              <a:t>6.3 Definition of specified attachments</a:t>
            </a:r>
          </a:p>
          <a:p>
            <a:pPr>
              <a:spcBef>
                <a:spcPts val="2000"/>
              </a:spcBef>
              <a:buSzPct val="100000"/>
              <a:defRPr sz="3900" b="1">
                <a:solidFill>
                  <a:srgbClr val="FFFFFF"/>
                </a:solidFill>
                <a:latin typeface="Arial"/>
                <a:ea typeface="Arial"/>
                <a:cs typeface="Arial"/>
                <a:sym typeface="Arial"/>
              </a:defRPr>
            </a:pPr>
            <a:br>
              <a:rPr dirty="0"/>
            </a:br>
            <a:r>
              <a:rPr lang="en-GB" sz="3500" dirty="0"/>
              <a:t>The restriction on combustibility also applies to materials used within “specified attachments” which are fixed to the external wall as shown below.</a:t>
            </a:r>
            <a:br>
              <a:rPr lang="en-GB" sz="3500" dirty="0"/>
            </a:br>
            <a:endParaRPr lang="en-GB" sz="3500" dirty="0"/>
          </a:p>
          <a:p>
            <a:pPr marL="514350" indent="-514350">
              <a:spcBef>
                <a:spcPts val="2000"/>
              </a:spcBef>
              <a:buSzPct val="100000"/>
              <a:buAutoNum type="alphaLcParenR"/>
              <a:defRPr sz="3900" b="1">
                <a:solidFill>
                  <a:srgbClr val="FFFFFF"/>
                </a:solidFill>
                <a:latin typeface="Arial"/>
                <a:ea typeface="Arial"/>
                <a:cs typeface="Arial"/>
                <a:sym typeface="Arial"/>
              </a:defRPr>
            </a:pPr>
            <a:r>
              <a:rPr lang="en-GB" sz="3500" i="1" dirty="0"/>
              <a:t>A balcony attached to an external wall;</a:t>
            </a:r>
          </a:p>
          <a:p>
            <a:pPr marL="514350" indent="-514350">
              <a:spcBef>
                <a:spcPts val="2000"/>
              </a:spcBef>
              <a:buSzPct val="100000"/>
              <a:buAutoNum type="alphaLcParenR"/>
              <a:defRPr sz="3900" b="1">
                <a:solidFill>
                  <a:srgbClr val="FFFFFF"/>
                </a:solidFill>
                <a:latin typeface="Arial"/>
                <a:ea typeface="Arial"/>
                <a:cs typeface="Arial"/>
                <a:sym typeface="Arial"/>
              </a:defRPr>
            </a:pPr>
            <a:r>
              <a:rPr lang="en-GB" sz="3500" i="1" dirty="0"/>
              <a:t>A device for reducing heat gain within a building by deflecting sunlight which is attached to an external wall; or</a:t>
            </a:r>
          </a:p>
          <a:p>
            <a:pPr marL="514350" indent="-514350">
              <a:spcBef>
                <a:spcPts val="2000"/>
              </a:spcBef>
              <a:buSzPct val="100000"/>
              <a:buAutoNum type="alphaLcParenR"/>
              <a:defRPr sz="3900" b="1">
                <a:solidFill>
                  <a:srgbClr val="FFFFFF"/>
                </a:solidFill>
                <a:latin typeface="Arial"/>
                <a:ea typeface="Arial"/>
                <a:cs typeface="Arial"/>
                <a:sym typeface="Arial"/>
              </a:defRPr>
            </a:pPr>
            <a:r>
              <a:rPr lang="en-GB" sz="3500" i="1" dirty="0"/>
              <a:t>A solar panel attached to an external wall.</a:t>
            </a:r>
            <a:endParaRPr sz="3500" i="1" dirty="0"/>
          </a:p>
        </p:txBody>
      </p:sp>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3" name="ISO9001 Certified">
            <a:extLst>
              <a:ext uri="{FF2B5EF4-FFF2-40B4-BE49-F238E27FC236}">
                <a16:creationId xmlns:a16="http://schemas.microsoft.com/office/drawing/2014/main" id="{F6787718-F044-431B-B1ED-569BEAC87A39}"/>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4" name="image691584.png" descr="image691584.png">
            <a:extLst>
              <a:ext uri="{FF2B5EF4-FFF2-40B4-BE49-F238E27FC236}">
                <a16:creationId xmlns:a16="http://schemas.microsoft.com/office/drawing/2014/main" id="{7B7E4944-12DE-45F0-AE7A-8B3E55FD54E6}"/>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5" name="Rectangle 14">
            <a:extLst>
              <a:ext uri="{FF2B5EF4-FFF2-40B4-BE49-F238E27FC236}">
                <a16:creationId xmlns:a16="http://schemas.microsoft.com/office/drawing/2014/main" id="{C69DCC25-8A5A-43B9-8F4F-80B0A753D8E0}"/>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1982656696"/>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96"/>
                                        </p:tgtEl>
                                        <p:attrNameLst>
                                          <p:attrName>style.visibility</p:attrName>
                                        </p:attrNameLst>
                                      </p:cBhvr>
                                      <p:to>
                                        <p:strVal val="visible"/>
                                      </p:to>
                                    </p:set>
                                    <p:animEffect transition="in" filter="wipe(left)">
                                      <p:cBhvr>
                                        <p:cTn id="11"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396"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96" name="Inhaltsplatzhalter 4"/>
          <p:cNvSpPr txBox="1"/>
          <p:nvPr/>
        </p:nvSpPr>
        <p:spPr>
          <a:xfrm>
            <a:off x="9992411" y="3733527"/>
            <a:ext cx="13347781" cy="779700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sz="3500" dirty="0"/>
              <a:t>This is a very specific list, and the restrictions on combustibility do not apply to other attachments that are not in this list.  However, to comply with Requirement B4, it would still be necessary for the fire risk of other attachments to be considered before being introduced (</a:t>
            </a:r>
            <a:r>
              <a:rPr lang="en-GB" sz="3500" dirty="0" err="1"/>
              <a:t>i.e</a:t>
            </a:r>
            <a:r>
              <a:rPr lang="en-GB" sz="3500" dirty="0"/>
              <a:t> just because a particular attachment is not on the list, it does not mean that it is acceptable to use any materials, irrespective of combustibility).</a:t>
            </a:r>
          </a:p>
          <a:p>
            <a:pPr>
              <a:spcBef>
                <a:spcPts val="2000"/>
              </a:spcBef>
              <a:buSzPct val="100000"/>
              <a:defRPr sz="3900" b="1">
                <a:solidFill>
                  <a:srgbClr val="FFFFFF"/>
                </a:solidFill>
                <a:latin typeface="Arial"/>
                <a:ea typeface="Arial"/>
                <a:cs typeface="Arial"/>
                <a:sym typeface="Arial"/>
              </a:defRPr>
            </a:pPr>
            <a:r>
              <a:rPr lang="en-GB" sz="3500" dirty="0"/>
              <a:t>The term “balcony” is often used in different ways.  A “balcony” would often be a specific area used by one apartment. However, “balcony approach” is often used to describe the type of design where apartments are approached by a communal external balcony/walkway.  FIA would suggest that the restrictions would apply to both of these definitions.</a:t>
            </a:r>
            <a:endParaRPr sz="3500" dirty="0"/>
          </a:p>
        </p:txBody>
      </p:sp>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2" name="ISO9001 Certified">
            <a:extLst>
              <a:ext uri="{FF2B5EF4-FFF2-40B4-BE49-F238E27FC236}">
                <a16:creationId xmlns:a16="http://schemas.microsoft.com/office/drawing/2014/main" id="{0A03D017-E02B-424D-BB0C-32343E4A4984}"/>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3" name="image691584.png" descr="image691584.png">
            <a:extLst>
              <a:ext uri="{FF2B5EF4-FFF2-40B4-BE49-F238E27FC236}">
                <a16:creationId xmlns:a16="http://schemas.microsoft.com/office/drawing/2014/main" id="{C1B0C537-E694-4E44-8AD6-BC50C6684CDE}"/>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4" name="Rectangle 13">
            <a:extLst>
              <a:ext uri="{FF2B5EF4-FFF2-40B4-BE49-F238E27FC236}">
                <a16:creationId xmlns:a16="http://schemas.microsoft.com/office/drawing/2014/main" id="{DCD551C6-3E1F-4740-B8BF-9BFA423E4CBE}"/>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990144289"/>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96"/>
                                        </p:tgtEl>
                                        <p:attrNameLst>
                                          <p:attrName>style.visibility</p:attrName>
                                        </p:attrNameLst>
                                      </p:cBhvr>
                                      <p:to>
                                        <p:strVal val="visible"/>
                                      </p:to>
                                    </p:set>
                                    <p:animEffect transition="in" filter="wipe(left)">
                                      <p:cBhvr>
                                        <p:cTn id="11"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396"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96" name="Inhaltsplatzhalter 4"/>
          <p:cNvSpPr txBox="1"/>
          <p:nvPr/>
        </p:nvSpPr>
        <p:spPr>
          <a:xfrm>
            <a:off x="9992411" y="4002765"/>
            <a:ext cx="13347781" cy="80586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r>
              <a:rPr lang="en-GB" sz="4000" b="1" dirty="0">
                <a:solidFill>
                  <a:schemeClr val="bg1"/>
                </a:solidFill>
              </a:rPr>
              <a:t>Forthcoming Potential Regulatory Procedural Changes</a:t>
            </a:r>
            <a:br>
              <a:rPr lang="en-GB" sz="3600" b="1" dirty="0">
                <a:solidFill>
                  <a:schemeClr val="bg1"/>
                </a:solidFill>
              </a:rPr>
            </a:br>
            <a:endParaRPr lang="en-GB" sz="3600" b="1" dirty="0">
              <a:solidFill>
                <a:schemeClr val="bg1"/>
              </a:solidFill>
            </a:endParaRPr>
          </a:p>
          <a:p>
            <a:r>
              <a:rPr lang="en-GB" sz="3600" b="1" dirty="0">
                <a:solidFill>
                  <a:schemeClr val="bg1"/>
                </a:solidFill>
              </a:rPr>
              <a:t>New National Safety Regulator for HRRB,s over 18metres in height.</a:t>
            </a:r>
            <a:br>
              <a:rPr lang="en-GB" sz="3600" b="1" dirty="0">
                <a:solidFill>
                  <a:schemeClr val="bg1"/>
                </a:solidFill>
              </a:rPr>
            </a:br>
            <a:endParaRPr lang="en-GB" sz="3600" b="1" dirty="0">
              <a:solidFill>
                <a:schemeClr val="bg1"/>
              </a:solidFill>
            </a:endParaRPr>
          </a:p>
          <a:p>
            <a:r>
              <a:rPr lang="en-GB" sz="3600" b="1" dirty="0">
                <a:solidFill>
                  <a:schemeClr val="bg1"/>
                </a:solidFill>
              </a:rPr>
              <a:t>Confirmed. Gateways 1 ,2 and 3</a:t>
            </a:r>
            <a:br>
              <a:rPr lang="en-GB" sz="3600" b="1" dirty="0">
                <a:solidFill>
                  <a:schemeClr val="bg1"/>
                </a:solidFill>
              </a:rPr>
            </a:br>
            <a:endParaRPr lang="en-GB" sz="3600" b="1" dirty="0">
              <a:solidFill>
                <a:schemeClr val="bg1"/>
              </a:solidFill>
            </a:endParaRPr>
          </a:p>
          <a:p>
            <a:r>
              <a:rPr lang="en-GB" sz="3600" b="1" dirty="0">
                <a:solidFill>
                  <a:schemeClr val="bg1"/>
                </a:solidFill>
              </a:rPr>
              <a:t>A new role created for a suitably qualified site Fire Safety inspector as part of the site team? Enhanced Clerk of Works? Currently unclear.</a:t>
            </a:r>
            <a:br>
              <a:rPr lang="en-GB" sz="3600" b="1" dirty="0">
                <a:solidFill>
                  <a:schemeClr val="bg1"/>
                </a:solidFill>
              </a:rPr>
            </a:br>
            <a:endParaRPr lang="en-GB" sz="3600" b="1" dirty="0">
              <a:solidFill>
                <a:schemeClr val="bg1"/>
              </a:solidFill>
            </a:endParaRPr>
          </a:p>
          <a:p>
            <a:r>
              <a:rPr lang="en-GB" sz="3600" b="1" dirty="0">
                <a:solidFill>
                  <a:schemeClr val="bg1"/>
                </a:solidFill>
              </a:rPr>
              <a:t>Potential for more onus put on physical design being right at the planning stage?</a:t>
            </a:r>
            <a:endParaRPr lang="en-GB" sz="3600" dirty="0">
              <a:solidFill>
                <a:schemeClr val="bg1"/>
              </a:solidFill>
            </a:endParaRPr>
          </a:p>
          <a:p>
            <a:pPr>
              <a:spcBef>
                <a:spcPts val="2000"/>
              </a:spcBef>
              <a:buSzPct val="100000"/>
              <a:defRPr sz="3900" b="1">
                <a:solidFill>
                  <a:srgbClr val="FFFFFF"/>
                </a:solidFill>
                <a:latin typeface="Arial"/>
                <a:ea typeface="Arial"/>
                <a:cs typeface="Arial"/>
                <a:sym typeface="Arial"/>
              </a:defRPr>
            </a:pPr>
            <a:endParaRPr sz="3500" dirty="0"/>
          </a:p>
        </p:txBody>
      </p:sp>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2" name="ISO9001 Certified">
            <a:extLst>
              <a:ext uri="{FF2B5EF4-FFF2-40B4-BE49-F238E27FC236}">
                <a16:creationId xmlns:a16="http://schemas.microsoft.com/office/drawing/2014/main" id="{BF423BD7-CAC2-47D9-A1F8-D24654DED148}"/>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3" name="image691584.png" descr="image691584.png">
            <a:extLst>
              <a:ext uri="{FF2B5EF4-FFF2-40B4-BE49-F238E27FC236}">
                <a16:creationId xmlns:a16="http://schemas.microsoft.com/office/drawing/2014/main" id="{0FC20537-124A-421D-B1D5-DA1C3C97FAED}"/>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4" name="Rectangle 13">
            <a:extLst>
              <a:ext uri="{FF2B5EF4-FFF2-40B4-BE49-F238E27FC236}">
                <a16:creationId xmlns:a16="http://schemas.microsoft.com/office/drawing/2014/main" id="{389A7C07-9DE7-47FF-88DA-84EB4CFEB0D8}"/>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2617897885"/>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96"/>
                                        </p:tgtEl>
                                        <p:attrNameLst>
                                          <p:attrName>style.visibility</p:attrName>
                                        </p:attrNameLst>
                                      </p:cBhvr>
                                      <p:to>
                                        <p:strVal val="visible"/>
                                      </p:to>
                                    </p:set>
                                    <p:animEffect transition="in" filter="wipe(left)">
                                      <p:cBhvr>
                                        <p:cTn id="11"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396"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131"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132"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133"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134"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sp>
        <p:nvSpPr>
          <p:cNvPr id="138" name="Inhaltsplatzhalter 4"/>
          <p:cNvSpPr txBox="1"/>
          <p:nvPr/>
        </p:nvSpPr>
        <p:spPr>
          <a:xfrm>
            <a:off x="46326" y="9421905"/>
            <a:ext cx="8896432" cy="5921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90000"/>
              </a:lnSpc>
              <a:spcBef>
                <a:spcPts val="2000"/>
              </a:spcBef>
              <a:buFont typeface="Arial"/>
              <a:defRPr sz="4200">
                <a:solidFill>
                  <a:srgbClr val="FFFFFF"/>
                </a:solidFill>
                <a:latin typeface="Arial"/>
                <a:ea typeface="Arial"/>
                <a:cs typeface="Arial"/>
                <a:sym typeface="Arial"/>
              </a:defRPr>
            </a:lvl1pPr>
          </a:lstStyle>
          <a:p>
            <a:r>
              <a:t>Statute</a:t>
            </a:r>
          </a:p>
        </p:txBody>
      </p:sp>
      <p:pic>
        <p:nvPicPr>
          <p:cNvPr id="139" name="Image" descr="Image"/>
          <p:cNvPicPr>
            <a:picLocks noChangeAspect="1"/>
          </p:cNvPicPr>
          <p:nvPr/>
        </p:nvPicPr>
        <p:blipFill>
          <a:blip r:embed="rId5"/>
          <a:stretch>
            <a:fillRect/>
          </a:stretch>
        </p:blipFill>
        <p:spPr>
          <a:xfrm>
            <a:off x="-17209397" y="-6780191"/>
            <a:ext cx="27611594" cy="27276382"/>
          </a:xfrm>
          <a:prstGeom prst="rect">
            <a:avLst/>
          </a:prstGeom>
          <a:ln w="12700">
            <a:miter lim="400000"/>
          </a:ln>
        </p:spPr>
      </p:pic>
      <p:pic>
        <p:nvPicPr>
          <p:cNvPr id="13" name="Picture 12">
            <a:extLst>
              <a:ext uri="{FF2B5EF4-FFF2-40B4-BE49-F238E27FC236}">
                <a16:creationId xmlns:a16="http://schemas.microsoft.com/office/drawing/2014/main" id="{4FF3D123-418B-41AC-83F9-E8291E09FC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24225" y="4432967"/>
            <a:ext cx="5117030" cy="6183078"/>
          </a:xfrm>
          <a:prstGeom prst="rect">
            <a:avLst/>
          </a:prstGeom>
        </p:spPr>
      </p:pic>
      <p:sp>
        <p:nvSpPr>
          <p:cNvPr id="2" name="Rectangle 1">
            <a:extLst>
              <a:ext uri="{FF2B5EF4-FFF2-40B4-BE49-F238E27FC236}">
                <a16:creationId xmlns:a16="http://schemas.microsoft.com/office/drawing/2014/main" id="{459AF5D8-AEEB-45CF-BCE9-FB7CA416A513}"/>
              </a:ext>
            </a:extLst>
          </p:cNvPr>
          <p:cNvSpPr/>
          <p:nvPr/>
        </p:nvSpPr>
        <p:spPr>
          <a:xfrm>
            <a:off x="9601471" y="4000606"/>
            <a:ext cx="8580011" cy="7417415"/>
          </a:xfrm>
          <a:prstGeom prst="rect">
            <a:avLst/>
          </a:prstGeom>
        </p:spPr>
        <p:txBody>
          <a:bodyPr wrap="square">
            <a:spAutoFit/>
          </a:bodyPr>
          <a:lstStyle/>
          <a:p>
            <a:r>
              <a:rPr lang="en-GB" sz="4400" b="1" dirty="0">
                <a:solidFill>
                  <a:srgbClr val="FFFFFF"/>
                </a:solidFill>
                <a:latin typeface="Arial"/>
                <a:cs typeface="Arial"/>
              </a:rPr>
              <a:t>The Building Act 1984 </a:t>
            </a:r>
          </a:p>
          <a:p>
            <a:r>
              <a:rPr lang="en-GB" sz="4400" b="1" dirty="0">
                <a:solidFill>
                  <a:srgbClr val="FFFFFF"/>
                </a:solidFill>
                <a:latin typeface="Arial"/>
                <a:cs typeface="Arial"/>
              </a:rPr>
              <a:t>(as amended)</a:t>
            </a:r>
          </a:p>
          <a:p>
            <a:br>
              <a:rPr lang="en-GB" sz="3600" b="1" dirty="0">
                <a:solidFill>
                  <a:srgbClr val="FFFFFF"/>
                </a:solidFill>
                <a:latin typeface="Arial"/>
                <a:cs typeface="Arial"/>
              </a:rPr>
            </a:br>
            <a:r>
              <a:rPr lang="en-GB" sz="4400" dirty="0">
                <a:solidFill>
                  <a:srgbClr val="FFFFFF"/>
                </a:solidFill>
                <a:latin typeface="Arial"/>
                <a:cs typeface="Arial"/>
              </a:rPr>
              <a:t>To bring about changes to the </a:t>
            </a:r>
            <a:br>
              <a:rPr lang="en-GB" sz="4400" dirty="0">
                <a:solidFill>
                  <a:srgbClr val="FFFFFF"/>
                </a:solidFill>
                <a:latin typeface="Arial"/>
                <a:cs typeface="Arial"/>
              </a:rPr>
            </a:br>
            <a:r>
              <a:rPr lang="en-GB" sz="4400" dirty="0">
                <a:solidFill>
                  <a:srgbClr val="FFFFFF"/>
                </a:solidFill>
                <a:latin typeface="Arial"/>
                <a:cs typeface="Arial"/>
              </a:rPr>
              <a:t>current system, including the </a:t>
            </a:r>
            <a:br>
              <a:rPr lang="en-GB" sz="4400" dirty="0">
                <a:solidFill>
                  <a:srgbClr val="FFFFFF"/>
                </a:solidFill>
                <a:latin typeface="Arial"/>
                <a:cs typeface="Arial"/>
              </a:rPr>
            </a:br>
            <a:r>
              <a:rPr lang="en-GB" sz="4400" dirty="0">
                <a:solidFill>
                  <a:srgbClr val="FFFFFF"/>
                </a:solidFill>
                <a:latin typeface="Arial"/>
                <a:cs typeface="Arial"/>
              </a:rPr>
              <a:t>formation of The Joint Competent </a:t>
            </a:r>
            <a:br>
              <a:rPr lang="en-GB" sz="4400" dirty="0">
                <a:solidFill>
                  <a:srgbClr val="FFFFFF"/>
                </a:solidFill>
                <a:latin typeface="Arial"/>
                <a:cs typeface="Arial"/>
              </a:rPr>
            </a:br>
            <a:r>
              <a:rPr lang="en-GB" sz="4400" dirty="0">
                <a:solidFill>
                  <a:srgbClr val="FFFFFF"/>
                </a:solidFill>
                <a:latin typeface="Arial"/>
                <a:cs typeface="Arial"/>
              </a:rPr>
              <a:t>Authority (</a:t>
            </a:r>
            <a:r>
              <a:rPr lang="en-GB" sz="4400" b="1" dirty="0">
                <a:solidFill>
                  <a:srgbClr val="FFFFFF"/>
                </a:solidFill>
                <a:latin typeface="Arial"/>
                <a:cs typeface="Arial"/>
              </a:rPr>
              <a:t>JCA</a:t>
            </a:r>
            <a:r>
              <a:rPr lang="en-GB" sz="4400" dirty="0">
                <a:solidFill>
                  <a:srgbClr val="FFFFFF"/>
                </a:solidFill>
                <a:latin typeface="Arial"/>
                <a:cs typeface="Arial"/>
              </a:rPr>
              <a:t>), changes to the</a:t>
            </a:r>
            <a:br>
              <a:rPr lang="en-GB" sz="4400" dirty="0">
                <a:solidFill>
                  <a:srgbClr val="FFFFFF"/>
                </a:solidFill>
                <a:latin typeface="Arial"/>
                <a:cs typeface="Arial"/>
              </a:rPr>
            </a:br>
            <a:r>
              <a:rPr lang="en-GB" sz="4400" dirty="0">
                <a:solidFill>
                  <a:srgbClr val="FFFFFF"/>
                </a:solidFill>
                <a:latin typeface="Arial"/>
                <a:cs typeface="Arial"/>
              </a:rPr>
              <a:t>primary legislation will need to be </a:t>
            </a:r>
            <a:br>
              <a:rPr lang="en-GB" sz="4400" dirty="0">
                <a:solidFill>
                  <a:srgbClr val="FFFFFF"/>
                </a:solidFill>
                <a:latin typeface="Arial"/>
                <a:cs typeface="Arial"/>
              </a:rPr>
            </a:br>
            <a:r>
              <a:rPr lang="en-GB" sz="4400" dirty="0">
                <a:solidFill>
                  <a:srgbClr val="FFFFFF"/>
                </a:solidFill>
                <a:latin typeface="Arial"/>
                <a:cs typeface="Arial"/>
              </a:rPr>
              <a:t>made and Government may take</a:t>
            </a:r>
            <a:br>
              <a:rPr lang="en-GB" sz="4400" dirty="0">
                <a:solidFill>
                  <a:srgbClr val="FFFFFF"/>
                </a:solidFill>
                <a:latin typeface="Arial"/>
                <a:cs typeface="Arial"/>
              </a:rPr>
            </a:br>
            <a:r>
              <a:rPr lang="en-GB" sz="4400" dirty="0">
                <a:solidFill>
                  <a:srgbClr val="FFFFFF"/>
                </a:solidFill>
                <a:latin typeface="Arial"/>
                <a:cs typeface="Arial"/>
              </a:rPr>
              <a:t>the opportunity to set out a </a:t>
            </a:r>
          </a:p>
          <a:p>
            <a:r>
              <a:rPr lang="en-GB" sz="4400" dirty="0">
                <a:solidFill>
                  <a:srgbClr val="FFFFFF"/>
                </a:solidFill>
                <a:latin typeface="Arial"/>
                <a:cs typeface="Arial"/>
              </a:rPr>
              <a:t>new Act</a:t>
            </a:r>
            <a:endParaRPr lang="en-GB" sz="3600" dirty="0">
              <a:solidFill>
                <a:srgbClr val="FFFFFF"/>
              </a:solidFill>
              <a:latin typeface="Arial"/>
              <a:cs typeface="Arial"/>
            </a:endParaRPr>
          </a:p>
        </p:txBody>
      </p:sp>
      <p:sp>
        <p:nvSpPr>
          <p:cNvPr id="14" name="ISO9001 Certified">
            <a:extLst>
              <a:ext uri="{FF2B5EF4-FFF2-40B4-BE49-F238E27FC236}">
                <a16:creationId xmlns:a16="http://schemas.microsoft.com/office/drawing/2014/main" id="{5DFA8C51-4657-471C-8D0E-5083E3F10477}"/>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6" name="image691584.png" descr="image691584.png">
            <a:extLst>
              <a:ext uri="{FF2B5EF4-FFF2-40B4-BE49-F238E27FC236}">
                <a16:creationId xmlns:a16="http://schemas.microsoft.com/office/drawing/2014/main" id="{E4D49080-C44C-4E50-81D3-78E837FEE4EA}"/>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7" name="Rectangle 16">
            <a:extLst>
              <a:ext uri="{FF2B5EF4-FFF2-40B4-BE49-F238E27FC236}">
                <a16:creationId xmlns:a16="http://schemas.microsoft.com/office/drawing/2014/main" id="{E58E5330-741F-4430-8CB2-581F4AC16D0B}"/>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132"/>
                                        </p:tgtEl>
                                        <p:attrNameLst>
                                          <p:attrName>style.visibility</p:attrName>
                                        </p:attrNameLst>
                                      </p:cBhvr>
                                      <p:to>
                                        <p:strVal val="visible"/>
                                      </p:to>
                                    </p:set>
                                    <p:animEffect transition="in" filter="wipe(right)">
                                      <p:cBhvr>
                                        <p:cTn id="7" dur="500"/>
                                        <p:tgtEl>
                                          <p:spTgt spid="13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38"/>
                                        </p:tgtEl>
                                        <p:attrNameLst>
                                          <p:attrName>style.visibility</p:attrName>
                                        </p:attrNameLst>
                                      </p:cBhvr>
                                      <p:to>
                                        <p:strVal val="visible"/>
                                      </p:to>
                                    </p:set>
                                    <p:animEffect transition="in" filter="wipe(left)">
                                      <p:cBhvr>
                                        <p:cTn id="11"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advAuto="0"/>
      <p:bldP spid="138"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96" name="Inhaltsplatzhalter 4"/>
          <p:cNvSpPr txBox="1"/>
          <p:nvPr/>
        </p:nvSpPr>
        <p:spPr>
          <a:xfrm>
            <a:off x="9992411" y="3907515"/>
            <a:ext cx="13347781" cy="80586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r>
              <a:rPr lang="en-GB" sz="4000" b="1" dirty="0">
                <a:solidFill>
                  <a:schemeClr val="bg1"/>
                </a:solidFill>
              </a:rPr>
              <a:t>Forthcoming Potential Regulatory Procedural Changes </a:t>
            </a:r>
            <a:br>
              <a:rPr lang="en-GB" sz="3600" b="1" dirty="0">
                <a:solidFill>
                  <a:schemeClr val="bg1"/>
                </a:solidFill>
              </a:rPr>
            </a:br>
            <a:endParaRPr lang="en-GB" sz="3600" b="1" dirty="0">
              <a:solidFill>
                <a:schemeClr val="bg1"/>
              </a:solidFill>
            </a:endParaRPr>
          </a:p>
          <a:p>
            <a:r>
              <a:rPr lang="en-GB" sz="3600" b="1" dirty="0">
                <a:solidFill>
                  <a:schemeClr val="bg1"/>
                </a:solidFill>
              </a:rPr>
              <a:t>Non combustible wall requirements currently for over 18m reduced further to cover buildings over 11m?</a:t>
            </a:r>
            <a:br>
              <a:rPr lang="en-GB" sz="3600" b="1" dirty="0">
                <a:solidFill>
                  <a:schemeClr val="bg1"/>
                </a:solidFill>
              </a:rPr>
            </a:br>
            <a:endParaRPr lang="en-GB" sz="3600" b="1" dirty="0">
              <a:solidFill>
                <a:schemeClr val="bg1"/>
              </a:solidFill>
            </a:endParaRPr>
          </a:p>
          <a:p>
            <a:r>
              <a:rPr lang="en-GB" sz="3600" b="1" dirty="0">
                <a:solidFill>
                  <a:schemeClr val="bg1"/>
                </a:solidFill>
              </a:rPr>
              <a:t>The licensing of Regulatory bodies and the individual Regulators.  Competence matrix?</a:t>
            </a:r>
            <a:br>
              <a:rPr lang="en-GB" sz="3600" b="1" dirty="0">
                <a:solidFill>
                  <a:schemeClr val="bg1"/>
                </a:solidFill>
              </a:rPr>
            </a:br>
            <a:endParaRPr lang="en-GB" sz="3600" b="1" dirty="0">
              <a:solidFill>
                <a:schemeClr val="bg1"/>
              </a:solidFill>
            </a:endParaRPr>
          </a:p>
          <a:p>
            <a:r>
              <a:rPr lang="en-GB" sz="3600" b="1" dirty="0">
                <a:solidFill>
                  <a:schemeClr val="bg1"/>
                </a:solidFill>
              </a:rPr>
              <a:t>Sprinkler requirements currently when over 30m reduced to cover designs over 18m. Potentially 11m?</a:t>
            </a:r>
            <a:br>
              <a:rPr lang="en-GB" sz="3600" b="1" dirty="0">
                <a:solidFill>
                  <a:schemeClr val="bg1"/>
                </a:solidFill>
              </a:rPr>
            </a:br>
            <a:endParaRPr lang="en-GB" sz="3600" b="1" dirty="0">
              <a:solidFill>
                <a:schemeClr val="bg1"/>
              </a:solidFill>
            </a:endParaRPr>
          </a:p>
          <a:p>
            <a:r>
              <a:rPr lang="en-GB" sz="3600" b="1" dirty="0">
                <a:solidFill>
                  <a:schemeClr val="bg1"/>
                </a:solidFill>
              </a:rPr>
              <a:t>Consultation returns produced no clear majority opinions on many of the suggested changes</a:t>
            </a:r>
            <a:endParaRPr lang="en-GB" sz="3600" dirty="0">
              <a:solidFill>
                <a:schemeClr val="bg1"/>
              </a:solidFill>
            </a:endParaRPr>
          </a:p>
          <a:p>
            <a:pPr>
              <a:spcBef>
                <a:spcPts val="2000"/>
              </a:spcBef>
              <a:buSzPct val="100000"/>
              <a:defRPr sz="3900" b="1">
                <a:solidFill>
                  <a:srgbClr val="FFFFFF"/>
                </a:solidFill>
                <a:latin typeface="Arial"/>
                <a:ea typeface="Arial"/>
                <a:cs typeface="Arial"/>
                <a:sym typeface="Arial"/>
              </a:defRPr>
            </a:pPr>
            <a:endParaRPr sz="3500" dirty="0"/>
          </a:p>
        </p:txBody>
      </p:sp>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2" name="ISO9001 Certified">
            <a:extLst>
              <a:ext uri="{FF2B5EF4-FFF2-40B4-BE49-F238E27FC236}">
                <a16:creationId xmlns:a16="http://schemas.microsoft.com/office/drawing/2014/main" id="{4F55E2A1-9BED-48B1-83A5-F0D8826A8A33}"/>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3" name="image691584.png" descr="image691584.png">
            <a:extLst>
              <a:ext uri="{FF2B5EF4-FFF2-40B4-BE49-F238E27FC236}">
                <a16:creationId xmlns:a16="http://schemas.microsoft.com/office/drawing/2014/main" id="{E6FD9702-929A-42CA-9D2A-8508FDC9FC16}"/>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4" name="Rectangle 13">
            <a:extLst>
              <a:ext uri="{FF2B5EF4-FFF2-40B4-BE49-F238E27FC236}">
                <a16:creationId xmlns:a16="http://schemas.microsoft.com/office/drawing/2014/main" id="{96A8D20F-FC4B-4887-8136-5DF12D2457FB}"/>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1638158033"/>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96"/>
                                        </p:tgtEl>
                                        <p:attrNameLst>
                                          <p:attrName>style.visibility</p:attrName>
                                        </p:attrNameLst>
                                      </p:cBhvr>
                                      <p:to>
                                        <p:strVal val="visible"/>
                                      </p:to>
                                    </p:set>
                                    <p:animEffect transition="in" filter="wipe(left)">
                                      <p:cBhvr>
                                        <p:cTn id="11"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396"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96" name="Inhaltsplatzhalter 4"/>
          <p:cNvSpPr txBox="1"/>
          <p:nvPr/>
        </p:nvSpPr>
        <p:spPr>
          <a:xfrm>
            <a:off x="9696451" y="4045682"/>
            <a:ext cx="14458949" cy="732508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r>
              <a:rPr lang="en-GB" sz="4400" b="1" dirty="0">
                <a:solidFill>
                  <a:schemeClr val="bg1"/>
                </a:solidFill>
              </a:rPr>
              <a:t>View from the working party</a:t>
            </a:r>
            <a:br>
              <a:rPr lang="en-GB" sz="3600" b="1" dirty="0">
                <a:solidFill>
                  <a:schemeClr val="bg1"/>
                </a:solidFill>
              </a:rPr>
            </a:br>
            <a:endParaRPr lang="en-GB" sz="3600" b="1" dirty="0">
              <a:solidFill>
                <a:schemeClr val="bg1"/>
              </a:solidFill>
            </a:endParaRPr>
          </a:p>
          <a:p>
            <a:r>
              <a:rPr lang="en-GB" sz="3600" b="1" dirty="0">
                <a:solidFill>
                  <a:schemeClr val="bg1"/>
                </a:solidFill>
              </a:rPr>
              <a:t>Contractors observations - </a:t>
            </a:r>
            <a:r>
              <a:rPr lang="en-GB" sz="3600" dirty="0">
                <a:solidFill>
                  <a:schemeClr val="bg1"/>
                </a:solidFill>
              </a:rPr>
              <a:t>Materials with little flexibility to change later will push up purchase prices.</a:t>
            </a:r>
            <a:br>
              <a:rPr lang="en-GB" sz="3600" dirty="0">
                <a:solidFill>
                  <a:schemeClr val="bg1"/>
                </a:solidFill>
              </a:rPr>
            </a:br>
            <a:br>
              <a:rPr lang="en-GB" sz="3600" dirty="0">
                <a:solidFill>
                  <a:schemeClr val="bg1"/>
                </a:solidFill>
              </a:rPr>
            </a:br>
            <a:r>
              <a:rPr lang="en-GB" sz="3600" b="1" dirty="0">
                <a:solidFill>
                  <a:schemeClr val="bg1"/>
                </a:solidFill>
              </a:rPr>
              <a:t>Architects observations - </a:t>
            </a:r>
            <a:r>
              <a:rPr lang="en-GB" sz="3600" dirty="0">
                <a:solidFill>
                  <a:schemeClr val="bg1"/>
                </a:solidFill>
              </a:rPr>
              <a:t>More duty holder responsibility for overseeing their own design work. PII insurance issues.</a:t>
            </a:r>
            <a:br>
              <a:rPr lang="en-GB" sz="3600" dirty="0">
                <a:solidFill>
                  <a:schemeClr val="bg1"/>
                </a:solidFill>
              </a:rPr>
            </a:br>
            <a:endParaRPr lang="en-GB" sz="3600" dirty="0">
              <a:solidFill>
                <a:schemeClr val="bg1"/>
              </a:solidFill>
            </a:endParaRPr>
          </a:p>
          <a:p>
            <a:r>
              <a:rPr lang="en-GB" sz="3600" b="1" dirty="0">
                <a:solidFill>
                  <a:schemeClr val="bg1"/>
                </a:solidFill>
              </a:rPr>
              <a:t>Lawyers observations - </a:t>
            </a:r>
            <a:r>
              <a:rPr lang="en-GB" sz="3600" dirty="0">
                <a:solidFill>
                  <a:schemeClr val="bg1"/>
                </a:solidFill>
              </a:rPr>
              <a:t>Tendering may be legislated to ensure lowest price is not the overriding factor. Portugal and France as examples</a:t>
            </a:r>
          </a:p>
          <a:p>
            <a:endParaRPr lang="en-GB" sz="3600" dirty="0">
              <a:solidFill>
                <a:schemeClr val="bg1"/>
              </a:solidFill>
            </a:endParaRPr>
          </a:p>
          <a:p>
            <a:r>
              <a:rPr lang="en-GB" sz="3600" b="1" dirty="0">
                <a:solidFill>
                  <a:schemeClr val="bg1"/>
                </a:solidFill>
              </a:rPr>
              <a:t>Regulators observations - </a:t>
            </a:r>
            <a:r>
              <a:rPr lang="en-GB" sz="3600" dirty="0">
                <a:solidFill>
                  <a:schemeClr val="bg1"/>
                </a:solidFill>
              </a:rPr>
              <a:t>No firm agreement between the LABC, Fire Service and HSE on a suitable observation and reporting regime</a:t>
            </a:r>
          </a:p>
        </p:txBody>
      </p:sp>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2" name="ISO9001 Certified">
            <a:extLst>
              <a:ext uri="{FF2B5EF4-FFF2-40B4-BE49-F238E27FC236}">
                <a16:creationId xmlns:a16="http://schemas.microsoft.com/office/drawing/2014/main" id="{F4B8061E-9EF3-4601-8F2A-926F22DA02B3}"/>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3" name="image691584.png" descr="image691584.png">
            <a:extLst>
              <a:ext uri="{FF2B5EF4-FFF2-40B4-BE49-F238E27FC236}">
                <a16:creationId xmlns:a16="http://schemas.microsoft.com/office/drawing/2014/main" id="{FBFF253E-0180-478A-AF00-B0DF065341B3}"/>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4" name="Rectangle 13">
            <a:extLst>
              <a:ext uri="{FF2B5EF4-FFF2-40B4-BE49-F238E27FC236}">
                <a16:creationId xmlns:a16="http://schemas.microsoft.com/office/drawing/2014/main" id="{A705E533-97BF-4576-AC21-7A0F51B46E5A}"/>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3982190139"/>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96"/>
                                        </p:tgtEl>
                                        <p:attrNameLst>
                                          <p:attrName>style.visibility</p:attrName>
                                        </p:attrNameLst>
                                      </p:cBhvr>
                                      <p:to>
                                        <p:strVal val="visible"/>
                                      </p:to>
                                    </p:set>
                                    <p:animEffect transition="in" filter="wipe(left)">
                                      <p:cBhvr>
                                        <p:cTn id="11"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396"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96" name="Inhaltsplatzhalter 4"/>
          <p:cNvSpPr txBox="1"/>
          <p:nvPr/>
        </p:nvSpPr>
        <p:spPr>
          <a:xfrm>
            <a:off x="9992411" y="3830983"/>
            <a:ext cx="13347781" cy="76020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b="1" dirty="0"/>
              <a:t>Updates to Approved Document B 2</a:t>
            </a:r>
            <a:r>
              <a:rPr lang="en-GB" b="1" baseline="30000" dirty="0"/>
              <a:t>nd</a:t>
            </a:r>
            <a:r>
              <a:rPr lang="en-GB" b="1" dirty="0"/>
              <a:t> April 2020</a:t>
            </a:r>
            <a:br>
              <a:rPr dirty="0"/>
            </a:br>
            <a:endParaRPr dirty="0"/>
          </a:p>
          <a:p>
            <a:r>
              <a:rPr lang="en-GB" sz="3200" dirty="0">
                <a:solidFill>
                  <a:schemeClr val="bg1"/>
                </a:solidFill>
              </a:rPr>
              <a:t>In May I will publish an update to Approved Document B that will include increased fire safety measures in high-rise blocks of flats. This follows the Government’s consultation between 5 September and 28 November 2019. </a:t>
            </a:r>
          </a:p>
          <a:p>
            <a:endParaRPr lang="en-GB" sz="3200" dirty="0">
              <a:solidFill>
                <a:schemeClr val="bg1"/>
              </a:solidFill>
            </a:endParaRPr>
          </a:p>
          <a:p>
            <a:r>
              <a:rPr lang="en-GB" sz="3200" dirty="0">
                <a:solidFill>
                  <a:schemeClr val="bg1"/>
                </a:solidFill>
              </a:rPr>
              <a:t>I can confirm that these measures will </a:t>
            </a:r>
            <a:r>
              <a:rPr lang="en-GB" sz="3200" b="1" i="1" dirty="0">
                <a:solidFill>
                  <a:schemeClr val="bg1"/>
                </a:solidFill>
              </a:rPr>
              <a:t>include provision of sprinkler systems and consistent wayfinding signage in all new high-rise blocks of flats over 11 metres tall. The provision of consistent wayfinding signage</a:t>
            </a:r>
            <a:r>
              <a:rPr lang="en-GB" sz="3200" b="1" dirty="0">
                <a:solidFill>
                  <a:schemeClr val="bg1"/>
                </a:solidFill>
              </a:rPr>
              <a:t> </a:t>
            </a:r>
            <a:r>
              <a:rPr lang="en-GB" sz="3200" dirty="0">
                <a:solidFill>
                  <a:schemeClr val="bg1"/>
                </a:solidFill>
              </a:rPr>
              <a:t>delivers on a recommendation from the Grenfell Public Inquiry phase 1 report. We will continue to work with the Home Office to respond to phase 1 recommendations, including through the Fire Safety Bill. Where this impacts on building design, the Approved Document will be amended again as necessary. </a:t>
            </a:r>
          </a:p>
        </p:txBody>
      </p:sp>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2" name="ISO9001 Certified">
            <a:extLst>
              <a:ext uri="{FF2B5EF4-FFF2-40B4-BE49-F238E27FC236}">
                <a16:creationId xmlns:a16="http://schemas.microsoft.com/office/drawing/2014/main" id="{4658A802-715B-4CD8-B885-9F40E7A4FAF9}"/>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3" name="image691584.png" descr="image691584.png">
            <a:extLst>
              <a:ext uri="{FF2B5EF4-FFF2-40B4-BE49-F238E27FC236}">
                <a16:creationId xmlns:a16="http://schemas.microsoft.com/office/drawing/2014/main" id="{568D3982-31A0-401E-8030-162A8CB049D6}"/>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4" name="Rectangle 13">
            <a:extLst>
              <a:ext uri="{FF2B5EF4-FFF2-40B4-BE49-F238E27FC236}">
                <a16:creationId xmlns:a16="http://schemas.microsoft.com/office/drawing/2014/main" id="{5EF492D9-63B7-40D9-855E-4B12008531E4}"/>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1387434886"/>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96"/>
                                        </p:tgtEl>
                                        <p:attrNameLst>
                                          <p:attrName>style.visibility</p:attrName>
                                        </p:attrNameLst>
                                      </p:cBhvr>
                                      <p:to>
                                        <p:strVal val="visible"/>
                                      </p:to>
                                    </p:set>
                                    <p:animEffect transition="in" filter="wipe(left)">
                                      <p:cBhvr>
                                        <p:cTn id="11"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396"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96" name="Inhaltsplatzhalter 4"/>
          <p:cNvSpPr txBox="1"/>
          <p:nvPr/>
        </p:nvSpPr>
        <p:spPr>
          <a:xfrm>
            <a:off x="9992411" y="4584624"/>
            <a:ext cx="13347781" cy="67043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r>
              <a:rPr lang="en-GB" sz="3200" dirty="0">
                <a:solidFill>
                  <a:schemeClr val="bg1"/>
                </a:solidFill>
              </a:rPr>
              <a:t>We also consulted on a requirement for evacuation alert systems. The Government will work with the National Fire Chiefs Council on a series of tests of new technology in this area, with a view to including guidance in a later update to Approved Document B. </a:t>
            </a:r>
          </a:p>
          <a:p>
            <a:br>
              <a:rPr lang="en-GB" sz="3200" dirty="0">
                <a:solidFill>
                  <a:schemeClr val="bg1"/>
                </a:solidFill>
              </a:rPr>
            </a:br>
            <a:r>
              <a:rPr lang="en-GB" sz="3200" dirty="0">
                <a:solidFill>
                  <a:schemeClr val="bg1"/>
                </a:solidFill>
              </a:rPr>
              <a:t>I am also today publishing our plan for the full technical review of Approved Document B and a report containing recommendations on the structure of guidance to the building regulations. My Department is commissioning the required research for this fundamental review which will address a number of key fire safety issues including means of escape, compartmentation, toxicity and ensuring that fire safety guidance takes account of modern methods of construction </a:t>
            </a:r>
          </a:p>
          <a:p>
            <a:pPr>
              <a:spcBef>
                <a:spcPts val="2000"/>
              </a:spcBef>
              <a:buSzPct val="100000"/>
              <a:defRPr sz="3900" b="1">
                <a:solidFill>
                  <a:srgbClr val="FFFFFF"/>
                </a:solidFill>
                <a:latin typeface="Arial"/>
                <a:ea typeface="Arial"/>
                <a:cs typeface="Arial"/>
                <a:sym typeface="Arial"/>
              </a:defRPr>
            </a:pPr>
            <a:endParaRPr sz="3500" dirty="0"/>
          </a:p>
        </p:txBody>
      </p:sp>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2" name="ISO9001 Certified">
            <a:extLst>
              <a:ext uri="{FF2B5EF4-FFF2-40B4-BE49-F238E27FC236}">
                <a16:creationId xmlns:a16="http://schemas.microsoft.com/office/drawing/2014/main" id="{C1A7A29A-AAE9-4F6D-872D-2DB1E6BB5E5F}"/>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3" name="image691584.png" descr="image691584.png">
            <a:extLst>
              <a:ext uri="{FF2B5EF4-FFF2-40B4-BE49-F238E27FC236}">
                <a16:creationId xmlns:a16="http://schemas.microsoft.com/office/drawing/2014/main" id="{B5EA997E-D071-4A03-864D-B8857A2F51AD}"/>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4" name="Rectangle 13">
            <a:extLst>
              <a:ext uri="{FF2B5EF4-FFF2-40B4-BE49-F238E27FC236}">
                <a16:creationId xmlns:a16="http://schemas.microsoft.com/office/drawing/2014/main" id="{22E16EFC-42DB-46F3-BDC4-124A73CFCA79}"/>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105873777"/>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96"/>
                                        </p:tgtEl>
                                        <p:attrNameLst>
                                          <p:attrName>style.visibility</p:attrName>
                                        </p:attrNameLst>
                                      </p:cBhvr>
                                      <p:to>
                                        <p:strVal val="visible"/>
                                      </p:to>
                                    </p:set>
                                    <p:animEffect transition="in" filter="wipe(left)">
                                      <p:cBhvr>
                                        <p:cTn id="11"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396"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96" name="Inhaltsplatzhalter 4"/>
          <p:cNvSpPr txBox="1"/>
          <p:nvPr/>
        </p:nvSpPr>
        <p:spPr>
          <a:xfrm>
            <a:off x="9992411" y="3873221"/>
            <a:ext cx="13347781" cy="123110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sz="4000" b="1" dirty="0"/>
              <a:t>Regulations in response to the consultation could take 2- 3 years </a:t>
            </a:r>
            <a:r>
              <a:rPr lang="en-GB" sz="4000" b="1" dirty="0" err="1"/>
              <a:t>eg</a:t>
            </a:r>
            <a:r>
              <a:rPr lang="en-GB" sz="4000" b="1" dirty="0"/>
              <a:t>: Stay put</a:t>
            </a:r>
            <a:endParaRPr lang="en-GB" sz="4000" dirty="0"/>
          </a:p>
        </p:txBody>
      </p:sp>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pic>
        <p:nvPicPr>
          <p:cNvPr id="12" name="Content Placeholder 6">
            <a:extLst>
              <a:ext uri="{FF2B5EF4-FFF2-40B4-BE49-F238E27FC236}">
                <a16:creationId xmlns:a16="http://schemas.microsoft.com/office/drawing/2014/main" id="{AB0D8315-B7ED-4238-A0A9-5281DF41D3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66" y="5725374"/>
            <a:ext cx="11925234" cy="5366355"/>
          </a:xfrm>
          <a:prstGeom prst="rect">
            <a:avLst/>
          </a:prstGeom>
        </p:spPr>
      </p:pic>
      <p:sp>
        <p:nvSpPr>
          <p:cNvPr id="13" name="ISO9001 Certified">
            <a:extLst>
              <a:ext uri="{FF2B5EF4-FFF2-40B4-BE49-F238E27FC236}">
                <a16:creationId xmlns:a16="http://schemas.microsoft.com/office/drawing/2014/main" id="{93E7016A-403A-4F7F-BA5D-01FB329B8900}"/>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4" name="image691584.png" descr="image691584.png">
            <a:extLst>
              <a:ext uri="{FF2B5EF4-FFF2-40B4-BE49-F238E27FC236}">
                <a16:creationId xmlns:a16="http://schemas.microsoft.com/office/drawing/2014/main" id="{047CC03D-C364-4F47-9D1D-74E059D9B43E}"/>
              </a:ext>
            </a:extLst>
          </p:cNvPr>
          <p:cNvPicPr>
            <a:picLocks noChangeAspect="1"/>
          </p:cNvPicPr>
          <p:nvPr/>
        </p:nvPicPr>
        <p:blipFill>
          <a:blip r:embed="rId8"/>
          <a:stretch>
            <a:fillRect/>
          </a:stretch>
        </p:blipFill>
        <p:spPr>
          <a:xfrm>
            <a:off x="12318162" y="13083849"/>
            <a:ext cx="6846138" cy="394220"/>
          </a:xfrm>
          <a:prstGeom prst="rect">
            <a:avLst/>
          </a:prstGeom>
          <a:ln w="12700">
            <a:miter lim="400000"/>
          </a:ln>
        </p:spPr>
      </p:pic>
      <p:sp>
        <p:nvSpPr>
          <p:cNvPr id="15" name="Rectangle 14">
            <a:extLst>
              <a:ext uri="{FF2B5EF4-FFF2-40B4-BE49-F238E27FC236}">
                <a16:creationId xmlns:a16="http://schemas.microsoft.com/office/drawing/2014/main" id="{68F95E69-D008-46CA-BD5A-8147C18CF694}"/>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44674323"/>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96"/>
                                        </p:tgtEl>
                                        <p:attrNameLst>
                                          <p:attrName>style.visibility</p:attrName>
                                        </p:attrNameLst>
                                      </p:cBhvr>
                                      <p:to>
                                        <p:strVal val="visible"/>
                                      </p:to>
                                    </p:set>
                                    <p:animEffect transition="in" filter="wipe(left)">
                                      <p:cBhvr>
                                        <p:cTn id="11"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396"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96" name="Inhaltsplatzhalter 4"/>
          <p:cNvSpPr txBox="1"/>
          <p:nvPr/>
        </p:nvSpPr>
        <p:spPr>
          <a:xfrm>
            <a:off x="9992411" y="3723261"/>
            <a:ext cx="7038289" cy="781752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r>
              <a:rPr lang="en-GB" sz="5400" b="1" dirty="0">
                <a:solidFill>
                  <a:schemeClr val="bg1"/>
                </a:solidFill>
              </a:rPr>
              <a:t>Part M Access</a:t>
            </a:r>
            <a:br>
              <a:rPr lang="en-GB" sz="5400" b="1" dirty="0">
                <a:solidFill>
                  <a:schemeClr val="bg1"/>
                </a:solidFill>
              </a:rPr>
            </a:br>
            <a:br>
              <a:rPr lang="en-GB" sz="5400" b="1" dirty="0">
                <a:solidFill>
                  <a:schemeClr val="bg1"/>
                </a:solidFill>
              </a:rPr>
            </a:br>
            <a:r>
              <a:rPr lang="en-GB" sz="4000" dirty="0">
                <a:solidFill>
                  <a:schemeClr val="bg1"/>
                </a:solidFill>
              </a:rPr>
              <a:t>Potential removal of Cat 1</a:t>
            </a:r>
            <a:br>
              <a:rPr lang="en-GB" sz="4000" dirty="0">
                <a:solidFill>
                  <a:schemeClr val="bg1"/>
                </a:solidFill>
              </a:rPr>
            </a:br>
            <a:r>
              <a:rPr lang="en-GB" sz="4000" dirty="0">
                <a:solidFill>
                  <a:schemeClr val="bg1"/>
                </a:solidFill>
              </a:rPr>
              <a:t>resulting in Category 2 </a:t>
            </a:r>
            <a:br>
              <a:rPr lang="en-GB" sz="4000" dirty="0">
                <a:solidFill>
                  <a:schemeClr val="bg1"/>
                </a:solidFill>
              </a:rPr>
            </a:br>
            <a:r>
              <a:rPr lang="en-GB" sz="4000" dirty="0">
                <a:solidFill>
                  <a:schemeClr val="bg1"/>
                </a:solidFill>
              </a:rPr>
              <a:t>being the basepoint for </a:t>
            </a:r>
            <a:br>
              <a:rPr lang="en-GB" sz="4000" dirty="0">
                <a:solidFill>
                  <a:schemeClr val="bg1"/>
                </a:solidFill>
              </a:rPr>
            </a:br>
            <a:r>
              <a:rPr lang="en-GB" sz="4000" dirty="0">
                <a:solidFill>
                  <a:schemeClr val="bg1"/>
                </a:solidFill>
              </a:rPr>
              <a:t>new dwellings</a:t>
            </a:r>
            <a:br>
              <a:rPr lang="en-GB" sz="4000" dirty="0">
                <a:solidFill>
                  <a:schemeClr val="bg1"/>
                </a:solidFill>
              </a:rPr>
            </a:br>
            <a:br>
              <a:rPr lang="en-GB" sz="4000" dirty="0">
                <a:solidFill>
                  <a:schemeClr val="bg1"/>
                </a:solidFill>
              </a:rPr>
            </a:br>
            <a:r>
              <a:rPr lang="en-GB" sz="4000" dirty="0">
                <a:solidFill>
                  <a:schemeClr val="bg1"/>
                </a:solidFill>
              </a:rPr>
              <a:t>No decision yet taken or </a:t>
            </a:r>
            <a:br>
              <a:rPr lang="en-GB" sz="4000" dirty="0">
                <a:solidFill>
                  <a:schemeClr val="bg1"/>
                </a:solidFill>
              </a:rPr>
            </a:br>
            <a:r>
              <a:rPr lang="en-GB" sz="4000" dirty="0">
                <a:solidFill>
                  <a:schemeClr val="bg1"/>
                </a:solidFill>
              </a:rPr>
              <a:t>formal consultation has </a:t>
            </a:r>
            <a:br>
              <a:rPr lang="en-GB" sz="4000" dirty="0">
                <a:solidFill>
                  <a:schemeClr val="bg1"/>
                </a:solidFill>
              </a:rPr>
            </a:br>
            <a:r>
              <a:rPr lang="en-GB" sz="4000" dirty="0">
                <a:solidFill>
                  <a:schemeClr val="bg1"/>
                </a:solidFill>
              </a:rPr>
              <a:t>been undertaken*</a:t>
            </a:r>
            <a:br>
              <a:rPr lang="en-GB" sz="4000" dirty="0">
                <a:solidFill>
                  <a:schemeClr val="bg1"/>
                </a:solidFill>
              </a:rPr>
            </a:br>
            <a:br>
              <a:rPr lang="en-GB" sz="4000" dirty="0">
                <a:solidFill>
                  <a:schemeClr val="bg1"/>
                </a:solidFill>
              </a:rPr>
            </a:br>
            <a:r>
              <a:rPr lang="en-GB" sz="4000" dirty="0">
                <a:solidFill>
                  <a:schemeClr val="bg1"/>
                </a:solidFill>
              </a:rPr>
              <a:t>*</a:t>
            </a:r>
            <a:r>
              <a:rPr lang="en-GB" sz="3600" i="1" dirty="0">
                <a:solidFill>
                  <a:schemeClr val="bg1"/>
                </a:solidFill>
              </a:rPr>
              <a:t>MHCLG October 2019 </a:t>
            </a:r>
            <a:endParaRPr lang="en-GB" sz="4000" i="1" dirty="0">
              <a:solidFill>
                <a:schemeClr val="bg1"/>
              </a:solidFill>
            </a:endParaRPr>
          </a:p>
        </p:txBody>
      </p:sp>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pic>
        <p:nvPicPr>
          <p:cNvPr id="12" name="Content Placeholder 3" descr="A screenshot of a cell phone&#10;&#10;Description automatically generated">
            <a:extLst>
              <a:ext uri="{FF2B5EF4-FFF2-40B4-BE49-F238E27FC236}">
                <a16:creationId xmlns:a16="http://schemas.microsoft.com/office/drawing/2014/main" id="{34B6E949-63C3-4595-8725-0362CF6EC6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27945" y="5031628"/>
            <a:ext cx="6575363" cy="4931522"/>
          </a:xfrm>
          <a:prstGeom prst="rect">
            <a:avLst/>
          </a:prstGeom>
        </p:spPr>
      </p:pic>
      <p:sp>
        <p:nvSpPr>
          <p:cNvPr id="13" name="ISO9001 Certified">
            <a:extLst>
              <a:ext uri="{FF2B5EF4-FFF2-40B4-BE49-F238E27FC236}">
                <a16:creationId xmlns:a16="http://schemas.microsoft.com/office/drawing/2014/main" id="{BEF4C997-1EB1-4EA6-A00C-8CA770FD68D3}"/>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4" name="image691584.png" descr="image691584.png">
            <a:extLst>
              <a:ext uri="{FF2B5EF4-FFF2-40B4-BE49-F238E27FC236}">
                <a16:creationId xmlns:a16="http://schemas.microsoft.com/office/drawing/2014/main" id="{C206E2A1-214C-4865-B341-6889668F468B}"/>
              </a:ext>
            </a:extLst>
          </p:cNvPr>
          <p:cNvPicPr>
            <a:picLocks noChangeAspect="1"/>
          </p:cNvPicPr>
          <p:nvPr/>
        </p:nvPicPr>
        <p:blipFill>
          <a:blip r:embed="rId8"/>
          <a:stretch>
            <a:fillRect/>
          </a:stretch>
        </p:blipFill>
        <p:spPr>
          <a:xfrm>
            <a:off x="12318162" y="13083849"/>
            <a:ext cx="6846138" cy="394220"/>
          </a:xfrm>
          <a:prstGeom prst="rect">
            <a:avLst/>
          </a:prstGeom>
          <a:ln w="12700">
            <a:miter lim="400000"/>
          </a:ln>
        </p:spPr>
      </p:pic>
      <p:sp>
        <p:nvSpPr>
          <p:cNvPr id="15" name="Rectangle 14">
            <a:extLst>
              <a:ext uri="{FF2B5EF4-FFF2-40B4-BE49-F238E27FC236}">
                <a16:creationId xmlns:a16="http://schemas.microsoft.com/office/drawing/2014/main" id="{708F8958-9E5C-4F11-B700-DADA17342354}"/>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2957948976"/>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96"/>
                                        </p:tgtEl>
                                        <p:attrNameLst>
                                          <p:attrName>style.visibility</p:attrName>
                                        </p:attrNameLst>
                                      </p:cBhvr>
                                      <p:to>
                                        <p:strVal val="visible"/>
                                      </p:to>
                                    </p:set>
                                    <p:animEffect transition="in" filter="wipe(left)">
                                      <p:cBhvr>
                                        <p:cTn id="11"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396"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sp>
        <p:nvSpPr>
          <p:cNvPr id="396" name="Inhaltsplatzhalter 4"/>
          <p:cNvSpPr txBox="1"/>
          <p:nvPr/>
        </p:nvSpPr>
        <p:spPr>
          <a:xfrm>
            <a:off x="9992411" y="4464490"/>
            <a:ext cx="5406965" cy="633506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r>
              <a:rPr lang="en-GB" sz="3600" b="1" dirty="0">
                <a:solidFill>
                  <a:schemeClr val="bg1"/>
                </a:solidFill>
              </a:rPr>
              <a:t>Harmonisation of </a:t>
            </a:r>
            <a:br>
              <a:rPr lang="en-GB" sz="3600" b="1" dirty="0">
                <a:solidFill>
                  <a:schemeClr val="bg1"/>
                </a:solidFill>
              </a:rPr>
            </a:br>
            <a:r>
              <a:rPr lang="en-GB" sz="3600" b="1" dirty="0">
                <a:solidFill>
                  <a:schemeClr val="bg1"/>
                </a:solidFill>
              </a:rPr>
              <a:t>requirements</a:t>
            </a:r>
          </a:p>
          <a:p>
            <a:endParaRPr lang="en-GB" sz="3600" b="1" dirty="0">
              <a:solidFill>
                <a:schemeClr val="bg1"/>
              </a:solidFill>
            </a:endParaRPr>
          </a:p>
          <a:p>
            <a:r>
              <a:rPr lang="en-GB" sz="3600" dirty="0">
                <a:solidFill>
                  <a:schemeClr val="bg1"/>
                </a:solidFill>
              </a:rPr>
              <a:t>The need to look at</a:t>
            </a:r>
            <a:br>
              <a:rPr lang="en-GB" sz="3600" dirty="0">
                <a:solidFill>
                  <a:schemeClr val="bg1"/>
                </a:solidFill>
              </a:rPr>
            </a:br>
            <a:r>
              <a:rPr lang="en-GB" sz="3600" dirty="0">
                <a:solidFill>
                  <a:schemeClr val="bg1"/>
                </a:solidFill>
              </a:rPr>
              <a:t>where different parts</a:t>
            </a:r>
            <a:br>
              <a:rPr lang="en-GB" sz="3600" dirty="0">
                <a:solidFill>
                  <a:schemeClr val="bg1"/>
                </a:solidFill>
              </a:rPr>
            </a:br>
            <a:r>
              <a:rPr lang="en-GB" sz="3600" dirty="0">
                <a:solidFill>
                  <a:schemeClr val="bg1"/>
                </a:solidFill>
              </a:rPr>
              <a:t>of the Regulations</a:t>
            </a:r>
            <a:br>
              <a:rPr lang="en-GB" sz="3600" dirty="0">
                <a:solidFill>
                  <a:schemeClr val="bg1"/>
                </a:solidFill>
              </a:rPr>
            </a:br>
            <a:r>
              <a:rPr lang="en-GB" sz="3600" dirty="0">
                <a:solidFill>
                  <a:schemeClr val="bg1"/>
                </a:solidFill>
              </a:rPr>
              <a:t>conflict</a:t>
            </a:r>
            <a:br>
              <a:rPr lang="en-GB" sz="3600" dirty="0">
                <a:solidFill>
                  <a:schemeClr val="bg1"/>
                </a:solidFill>
              </a:rPr>
            </a:br>
            <a:br>
              <a:rPr lang="en-GB" sz="3600" dirty="0">
                <a:solidFill>
                  <a:schemeClr val="bg1"/>
                </a:solidFill>
              </a:rPr>
            </a:br>
            <a:r>
              <a:rPr lang="en-GB" sz="3600" dirty="0">
                <a:solidFill>
                  <a:schemeClr val="bg1"/>
                </a:solidFill>
              </a:rPr>
              <a:t>Common stairs?</a:t>
            </a:r>
          </a:p>
          <a:p>
            <a:r>
              <a:rPr lang="en-GB" sz="3600" dirty="0">
                <a:solidFill>
                  <a:schemeClr val="bg1"/>
                </a:solidFill>
              </a:rPr>
              <a:t>Parts B/K/M</a:t>
            </a:r>
          </a:p>
          <a:p>
            <a:pPr>
              <a:spcBef>
                <a:spcPts val="2000"/>
              </a:spcBef>
              <a:buSzPct val="100000"/>
              <a:defRPr sz="3900" b="1">
                <a:solidFill>
                  <a:srgbClr val="FFFFFF"/>
                </a:solidFill>
                <a:latin typeface="Arial"/>
                <a:ea typeface="Arial"/>
                <a:cs typeface="Arial"/>
                <a:sym typeface="Arial"/>
              </a:defRPr>
            </a:pPr>
            <a:endParaRPr sz="3500" dirty="0"/>
          </a:p>
        </p:txBody>
      </p:sp>
      <p:pic>
        <p:nvPicPr>
          <p:cNvPr id="398" name="Image" descr="Image"/>
          <p:cNvPicPr>
            <a:picLocks noChangeAspect="1"/>
          </p:cNvPicPr>
          <p:nvPr/>
        </p:nvPicPr>
        <p:blipFill>
          <a:blip r:embed="rId5"/>
          <a:stretch>
            <a:fillRect/>
          </a:stretch>
        </p:blipFill>
        <p:spPr>
          <a:xfrm>
            <a:off x="-17209397" y="-6780191"/>
            <a:ext cx="27611594" cy="27276382"/>
          </a:xfrm>
          <a:prstGeom prst="rect">
            <a:avLst/>
          </a:prstGeom>
          <a:ln w="12700">
            <a:miter lim="400000"/>
          </a:ln>
        </p:spPr>
      </p:pic>
      <p:pic>
        <p:nvPicPr>
          <p:cNvPr id="12" name="Content Placeholder 3">
            <a:extLst>
              <a:ext uri="{FF2B5EF4-FFF2-40B4-BE49-F238E27FC236}">
                <a16:creationId xmlns:a16="http://schemas.microsoft.com/office/drawing/2014/main" id="{96AC502A-AD9C-43FF-AF00-25A179F56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11501" y="889403"/>
            <a:ext cx="8229600" cy="10921597"/>
          </a:xfrm>
          <a:prstGeom prst="rect">
            <a:avLst/>
          </a:prstGeom>
          <a:noFill/>
          <a:ln w="44450">
            <a:solidFill>
              <a:srgbClr val="002060"/>
            </a:solidFill>
          </a:ln>
        </p:spPr>
      </p:pic>
      <p:sp>
        <p:nvSpPr>
          <p:cNvPr id="13" name="ISO9001 Certified">
            <a:extLst>
              <a:ext uri="{FF2B5EF4-FFF2-40B4-BE49-F238E27FC236}">
                <a16:creationId xmlns:a16="http://schemas.microsoft.com/office/drawing/2014/main" id="{3ADA9D52-FBDF-43BD-83CC-4CD34894ED57}"/>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4" name="image691584.png" descr="image691584.png">
            <a:extLst>
              <a:ext uri="{FF2B5EF4-FFF2-40B4-BE49-F238E27FC236}">
                <a16:creationId xmlns:a16="http://schemas.microsoft.com/office/drawing/2014/main" id="{245C50C2-B45A-438B-AF34-1C420F595A93}"/>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5" name="Rectangle 14">
            <a:extLst>
              <a:ext uri="{FF2B5EF4-FFF2-40B4-BE49-F238E27FC236}">
                <a16:creationId xmlns:a16="http://schemas.microsoft.com/office/drawing/2014/main" id="{DD0480BD-1983-4AC2-AA35-0FD20868B938}"/>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4165882690"/>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96"/>
                                        </p:tgtEl>
                                        <p:attrNameLst>
                                          <p:attrName>style.visibility</p:attrName>
                                        </p:attrNameLst>
                                      </p:cBhvr>
                                      <p:to>
                                        <p:strVal val="visible"/>
                                      </p:to>
                                    </p:set>
                                    <p:animEffect transition="in" filter="wipe(left)">
                                      <p:cBhvr>
                                        <p:cTn id="11"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396"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396" name="Inhaltsplatzhalter 4"/>
          <p:cNvSpPr txBox="1"/>
          <p:nvPr/>
        </p:nvSpPr>
        <p:spPr>
          <a:xfrm>
            <a:off x="9992411" y="4352447"/>
            <a:ext cx="13347781" cy="61555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sz="4000" b="1" dirty="0"/>
              <a:t>And, just when you thought it couldn’t get any better;</a:t>
            </a:r>
            <a:endParaRPr lang="en-GB" dirty="0"/>
          </a:p>
        </p:txBody>
      </p:sp>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2" name="Rectangle 1">
            <a:extLst>
              <a:ext uri="{FF2B5EF4-FFF2-40B4-BE49-F238E27FC236}">
                <a16:creationId xmlns:a16="http://schemas.microsoft.com/office/drawing/2014/main" id="{93715CFD-21A0-46D4-AB53-B0D56C4E9B9B}"/>
              </a:ext>
            </a:extLst>
          </p:cNvPr>
          <p:cNvSpPr/>
          <p:nvPr/>
        </p:nvSpPr>
        <p:spPr>
          <a:xfrm>
            <a:off x="9992412" y="6007810"/>
            <a:ext cx="12905688" cy="4611519"/>
          </a:xfrm>
          <a:prstGeom prst="rect">
            <a:avLst/>
          </a:prstGeom>
          <a:ln w="88900">
            <a:solidFill>
              <a:schemeClr val="accent4">
                <a:lumMod val="75000"/>
              </a:schemeClr>
            </a:solidFill>
          </a:ln>
        </p:spPr>
        <p:txBody>
          <a:bodyPr wrap="square">
            <a:spAutoFit/>
          </a:bodyPr>
          <a:lstStyle/>
          <a:p>
            <a:pPr algn="ctr">
              <a:spcBef>
                <a:spcPts val="2000"/>
              </a:spcBef>
              <a:buSzPct val="100000"/>
              <a:defRPr sz="3900" b="1">
                <a:solidFill>
                  <a:srgbClr val="FFFFFF"/>
                </a:solidFill>
                <a:latin typeface="Arial"/>
                <a:ea typeface="Arial"/>
                <a:cs typeface="Arial"/>
                <a:sym typeface="Arial"/>
              </a:defRPr>
            </a:pPr>
            <a:br>
              <a:rPr lang="en-GB" dirty="0"/>
            </a:br>
            <a:r>
              <a:rPr lang="en-GB" dirty="0"/>
              <a:t>Summary</a:t>
            </a:r>
            <a:br>
              <a:rPr lang="en-GB" dirty="0"/>
            </a:br>
            <a:r>
              <a:rPr lang="en-GB" sz="3200" dirty="0"/>
              <a:t>Proposals to alter existing residential and non-residential buildings regulations to include electric vehicle infrastructure requirements.</a:t>
            </a:r>
          </a:p>
          <a:p>
            <a:pPr algn="ctr">
              <a:spcBef>
                <a:spcPts val="2000"/>
              </a:spcBef>
              <a:buSzPct val="100000"/>
              <a:defRPr sz="3900" b="1">
                <a:solidFill>
                  <a:srgbClr val="FFFFFF"/>
                </a:solidFill>
                <a:latin typeface="Arial"/>
                <a:ea typeface="Arial"/>
                <a:cs typeface="Arial"/>
                <a:sym typeface="Arial"/>
              </a:defRPr>
            </a:pPr>
            <a:r>
              <a:rPr lang="en-GB" sz="3200" dirty="0"/>
              <a:t>This consultation ran from</a:t>
            </a:r>
            <a:br>
              <a:rPr lang="en-GB" sz="3200" dirty="0"/>
            </a:br>
            <a:r>
              <a:rPr lang="en-GB" sz="3200" dirty="0"/>
              <a:t>15 July 2019 to 11.45pm on 7 October 2019</a:t>
            </a:r>
            <a:br>
              <a:rPr lang="en-GB" sz="3200" dirty="0"/>
            </a:br>
            <a:endParaRPr lang="en-GB" dirty="0"/>
          </a:p>
        </p:txBody>
      </p:sp>
      <p:sp>
        <p:nvSpPr>
          <p:cNvPr id="14" name="ISO9001 Certified">
            <a:extLst>
              <a:ext uri="{FF2B5EF4-FFF2-40B4-BE49-F238E27FC236}">
                <a16:creationId xmlns:a16="http://schemas.microsoft.com/office/drawing/2014/main" id="{4688FD06-BDB4-49FA-AABC-A2DF32C6CB07}"/>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5" name="image691584.png" descr="image691584.png">
            <a:extLst>
              <a:ext uri="{FF2B5EF4-FFF2-40B4-BE49-F238E27FC236}">
                <a16:creationId xmlns:a16="http://schemas.microsoft.com/office/drawing/2014/main" id="{5EB7D94B-89F6-4A24-80AD-A3BEAE7F6B2A}"/>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6" name="Rectangle 15">
            <a:extLst>
              <a:ext uri="{FF2B5EF4-FFF2-40B4-BE49-F238E27FC236}">
                <a16:creationId xmlns:a16="http://schemas.microsoft.com/office/drawing/2014/main" id="{7D39B270-2227-46B4-B137-6A5C0246709A}"/>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2553187393"/>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396"/>
                                        </p:tgtEl>
                                        <p:attrNameLst>
                                          <p:attrName>style.visibility</p:attrName>
                                        </p:attrNameLst>
                                      </p:cBhvr>
                                      <p:to>
                                        <p:strVal val="visible"/>
                                      </p:to>
                                    </p:set>
                                    <p:animEffect transition="in" filter="wipe(left)">
                                      <p:cBhvr>
                                        <p:cTn id="11"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396"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3" name="Inhaltsplatzhalter 4">
            <a:extLst>
              <a:ext uri="{FF2B5EF4-FFF2-40B4-BE49-F238E27FC236}">
                <a16:creationId xmlns:a16="http://schemas.microsoft.com/office/drawing/2014/main" id="{F8EC9054-7B1B-468A-B4A6-1D07AECC5534}"/>
              </a:ext>
            </a:extLst>
          </p:cNvPr>
          <p:cNvSpPr txBox="1"/>
          <p:nvPr/>
        </p:nvSpPr>
        <p:spPr>
          <a:xfrm>
            <a:off x="9992411" y="4666350"/>
            <a:ext cx="13347781" cy="635045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spcBef>
                <a:spcPts val="2000"/>
              </a:spcBef>
              <a:buSzPct val="100000"/>
              <a:defRPr sz="3900" b="1">
                <a:solidFill>
                  <a:srgbClr val="FFFFFF"/>
                </a:solidFill>
                <a:latin typeface="Arial"/>
                <a:ea typeface="Arial"/>
                <a:cs typeface="Arial"/>
                <a:sym typeface="Arial"/>
              </a:defRPr>
            </a:pPr>
            <a:r>
              <a:rPr lang="en-GB" sz="3600" b="1" dirty="0"/>
              <a:t>Charging cars at home overnight using a dedicated charge point is generally cheaper and more convenient for consumers and ensures that EVs can play a full part in our future smart and flexible energy system.  For these reasons, today to majority (around 80%) of all electric car charging happens at home and we expect the home to be central to the future charging ecosystem.</a:t>
            </a:r>
          </a:p>
          <a:p>
            <a:pPr>
              <a:spcBef>
                <a:spcPts val="2000"/>
              </a:spcBef>
              <a:buSzPct val="100000"/>
              <a:defRPr sz="3900" b="1">
                <a:solidFill>
                  <a:srgbClr val="FFFFFF"/>
                </a:solidFill>
                <a:latin typeface="Arial"/>
                <a:ea typeface="Arial"/>
                <a:cs typeface="Arial"/>
                <a:sym typeface="Arial"/>
              </a:defRPr>
            </a:pPr>
            <a:r>
              <a:rPr lang="en-GB" sz="3600" b="1" dirty="0"/>
              <a:t>That is why in the Road to Zero strategy, the government sets out its intention for all new homes to be electric vehicle (EV) ready and committed to consult on requirements for every new home to have a charge point, where appropriate.</a:t>
            </a:r>
            <a:endParaRPr lang="en-GB" sz="3600" dirty="0"/>
          </a:p>
        </p:txBody>
      </p:sp>
      <p:sp>
        <p:nvSpPr>
          <p:cNvPr id="14" name="ISO9001 Certified">
            <a:extLst>
              <a:ext uri="{FF2B5EF4-FFF2-40B4-BE49-F238E27FC236}">
                <a16:creationId xmlns:a16="http://schemas.microsoft.com/office/drawing/2014/main" id="{1B74C435-EED3-464C-84C0-D4CBBCFDC868}"/>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5" name="image691584.png" descr="image691584.png">
            <a:extLst>
              <a:ext uri="{FF2B5EF4-FFF2-40B4-BE49-F238E27FC236}">
                <a16:creationId xmlns:a16="http://schemas.microsoft.com/office/drawing/2014/main" id="{69ACCC91-33F5-4CD1-8A14-E1F1A47A38FC}"/>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6" name="Rectangle 15">
            <a:extLst>
              <a:ext uri="{FF2B5EF4-FFF2-40B4-BE49-F238E27FC236}">
                <a16:creationId xmlns:a16="http://schemas.microsoft.com/office/drawing/2014/main" id="{5F558493-A9B8-4B93-9211-35A171A0A5E1}"/>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2922848760"/>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P spid="13"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389"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390"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391"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392"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395"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pic>
        <p:nvPicPr>
          <p:cNvPr id="3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pic>
        <p:nvPicPr>
          <p:cNvPr id="12" name="Picture 11">
            <a:extLst>
              <a:ext uri="{FF2B5EF4-FFF2-40B4-BE49-F238E27FC236}">
                <a16:creationId xmlns:a16="http://schemas.microsoft.com/office/drawing/2014/main" id="{D4E566E3-5E34-4EF9-AB2B-7513004C7EE6}"/>
              </a:ext>
            </a:extLst>
          </p:cNvPr>
          <p:cNvPicPr>
            <a:picLocks noChangeAspect="1"/>
          </p:cNvPicPr>
          <p:nvPr/>
        </p:nvPicPr>
        <p:blipFill>
          <a:blip r:embed="rId7"/>
          <a:stretch>
            <a:fillRect/>
          </a:stretch>
        </p:blipFill>
        <p:spPr>
          <a:xfrm>
            <a:off x="10364096" y="3957336"/>
            <a:ext cx="12672476" cy="7609618"/>
          </a:xfrm>
          <a:prstGeom prst="rect">
            <a:avLst/>
          </a:prstGeom>
        </p:spPr>
      </p:pic>
      <p:sp>
        <p:nvSpPr>
          <p:cNvPr id="14" name="ISO9001 Certified">
            <a:extLst>
              <a:ext uri="{FF2B5EF4-FFF2-40B4-BE49-F238E27FC236}">
                <a16:creationId xmlns:a16="http://schemas.microsoft.com/office/drawing/2014/main" id="{D80E2507-A9EB-4F54-A13D-081EC7AB225A}"/>
              </a:ext>
            </a:extLst>
          </p:cNvPr>
          <p:cNvSpPr txBox="1"/>
          <p:nvPr/>
        </p:nvSpPr>
        <p:spPr>
          <a:xfrm>
            <a:off x="191388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5" name="image691584.png" descr="image691584.png">
            <a:extLst>
              <a:ext uri="{FF2B5EF4-FFF2-40B4-BE49-F238E27FC236}">
                <a16:creationId xmlns:a16="http://schemas.microsoft.com/office/drawing/2014/main" id="{4D69A91C-EC42-4794-A8B0-4980D488D724}"/>
              </a:ext>
            </a:extLst>
          </p:cNvPr>
          <p:cNvPicPr>
            <a:picLocks noChangeAspect="1"/>
          </p:cNvPicPr>
          <p:nvPr/>
        </p:nvPicPr>
        <p:blipFill>
          <a:blip r:embed="rId8"/>
          <a:stretch>
            <a:fillRect/>
          </a:stretch>
        </p:blipFill>
        <p:spPr>
          <a:xfrm>
            <a:off x="12127662" y="13083849"/>
            <a:ext cx="6846138" cy="394220"/>
          </a:xfrm>
          <a:prstGeom prst="rect">
            <a:avLst/>
          </a:prstGeom>
          <a:ln w="12700">
            <a:miter lim="400000"/>
          </a:ln>
        </p:spPr>
      </p:pic>
      <p:sp>
        <p:nvSpPr>
          <p:cNvPr id="16" name="Rectangle 15">
            <a:extLst>
              <a:ext uri="{FF2B5EF4-FFF2-40B4-BE49-F238E27FC236}">
                <a16:creationId xmlns:a16="http://schemas.microsoft.com/office/drawing/2014/main" id="{B05B3725-84C2-45A2-9813-700ECAF554E4}"/>
              </a:ext>
            </a:extLst>
          </p:cNvPr>
          <p:cNvSpPr/>
          <p:nvPr/>
        </p:nvSpPr>
        <p:spPr>
          <a:xfrm>
            <a:off x="89936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extLst>
      <p:ext uri="{BB962C8B-B14F-4D97-AF65-F5344CB8AC3E}">
        <p14:creationId xmlns:p14="http://schemas.microsoft.com/office/powerpoint/2010/main" val="4261650909"/>
      </p:ext>
    </p:extLst>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390"/>
                                        </p:tgtEl>
                                        <p:attrNameLst>
                                          <p:attrName>style.visibility</p:attrName>
                                        </p:attrNameLst>
                                      </p:cBhvr>
                                      <p:to>
                                        <p:strVal val="visible"/>
                                      </p:to>
                                    </p:set>
                                    <p:animEffect transition="in" filter="wipe(right)">
                                      <p:cBhvr>
                                        <p:cTn id="7"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142"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143"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145" name="LBC_square.png" descr="LBC_square.png"/>
          <p:cNvPicPr>
            <a:picLocks noChangeAspect="1"/>
          </p:cNvPicPr>
          <p:nvPr/>
        </p:nvPicPr>
        <p:blipFill>
          <a:blip r:embed="rId3"/>
          <a:stretch>
            <a:fillRect/>
          </a:stretch>
        </p:blipFill>
        <p:spPr>
          <a:xfrm>
            <a:off x="3488965" y="6470120"/>
            <a:ext cx="1898122" cy="1898122"/>
          </a:xfrm>
          <a:prstGeom prst="rect">
            <a:avLst/>
          </a:prstGeom>
          <a:ln w="12700">
            <a:miter lim="400000"/>
          </a:ln>
        </p:spPr>
      </p:pic>
      <p:sp>
        <p:nvSpPr>
          <p:cNvPr id="149" name="Inhaltsplatzhalter 4"/>
          <p:cNvSpPr txBox="1"/>
          <p:nvPr/>
        </p:nvSpPr>
        <p:spPr>
          <a:xfrm>
            <a:off x="46326" y="9176320"/>
            <a:ext cx="8896432" cy="108332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a:lnSpc>
                <a:spcPct val="80000"/>
              </a:lnSpc>
              <a:spcBef>
                <a:spcPts val="2000"/>
              </a:spcBef>
              <a:buFont typeface="Arial"/>
              <a:defRPr sz="4200">
                <a:solidFill>
                  <a:srgbClr val="FFFFFF"/>
                </a:solidFill>
                <a:latin typeface="Arial"/>
                <a:ea typeface="Arial"/>
                <a:cs typeface="Arial"/>
                <a:sym typeface="Arial"/>
              </a:defRPr>
            </a:pPr>
            <a:r>
              <a:rPr dirty="0"/>
              <a:t>Functional </a:t>
            </a:r>
            <a:br>
              <a:rPr dirty="0"/>
            </a:br>
            <a:r>
              <a:rPr dirty="0"/>
              <a:t>requirements</a:t>
            </a:r>
          </a:p>
        </p:txBody>
      </p:sp>
      <p:pic>
        <p:nvPicPr>
          <p:cNvPr id="150" name="LBC_Logo_CA_transparent.png this one.png" descr="LBC_Logo_CA_transparent.png this one.png"/>
          <p:cNvPicPr>
            <a:picLocks noChangeAspect="1"/>
          </p:cNvPicPr>
          <p:nvPr/>
        </p:nvPicPr>
        <p:blipFill>
          <a:blip r:embed="rId4"/>
          <a:stretch>
            <a:fillRect/>
          </a:stretch>
        </p:blipFill>
        <p:spPr>
          <a:xfrm rot="5400000">
            <a:off x="15441672" y="-1005034"/>
            <a:ext cx="2050163" cy="5426725"/>
          </a:xfrm>
          <a:prstGeom prst="rect">
            <a:avLst/>
          </a:prstGeom>
          <a:ln w="12700">
            <a:miter lim="400000"/>
          </a:ln>
        </p:spPr>
      </p:pic>
      <p:pic>
        <p:nvPicPr>
          <p:cNvPr id="13" name="Picture 12">
            <a:extLst>
              <a:ext uri="{FF2B5EF4-FFF2-40B4-BE49-F238E27FC236}">
                <a16:creationId xmlns:a16="http://schemas.microsoft.com/office/drawing/2014/main" id="{8E87A7FA-41E7-4703-A3A3-59F93CC68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6076" y="4636401"/>
            <a:ext cx="4174231" cy="5879199"/>
          </a:xfrm>
          <a:prstGeom prst="rect">
            <a:avLst/>
          </a:prstGeom>
        </p:spPr>
      </p:pic>
      <p:sp>
        <p:nvSpPr>
          <p:cNvPr id="4" name="Rectangle 3">
            <a:extLst>
              <a:ext uri="{FF2B5EF4-FFF2-40B4-BE49-F238E27FC236}">
                <a16:creationId xmlns:a16="http://schemas.microsoft.com/office/drawing/2014/main" id="{89A1D0F6-268F-4AAF-82C6-518068460B16}"/>
              </a:ext>
            </a:extLst>
          </p:cNvPr>
          <p:cNvSpPr/>
          <p:nvPr/>
        </p:nvSpPr>
        <p:spPr>
          <a:xfrm>
            <a:off x="9961360" y="3821459"/>
            <a:ext cx="9926839" cy="8340745"/>
          </a:xfrm>
          <a:prstGeom prst="rect">
            <a:avLst/>
          </a:prstGeom>
        </p:spPr>
        <p:txBody>
          <a:bodyPr wrap="square">
            <a:spAutoFit/>
          </a:bodyPr>
          <a:lstStyle/>
          <a:p>
            <a:r>
              <a:rPr lang="en-GB" b="1" dirty="0">
                <a:solidFill>
                  <a:schemeClr val="bg1"/>
                </a:solidFill>
              </a:rPr>
              <a:t>The Building Regulations 2010 (as amended)</a:t>
            </a:r>
          </a:p>
          <a:p>
            <a:endParaRPr lang="en-GB" b="1" dirty="0">
              <a:solidFill>
                <a:schemeClr val="bg1"/>
              </a:solidFill>
            </a:endParaRPr>
          </a:p>
          <a:p>
            <a:r>
              <a:rPr lang="en-GB" sz="3600" dirty="0">
                <a:solidFill>
                  <a:schemeClr val="bg1"/>
                </a:solidFill>
              </a:rPr>
              <a:t>New requirements either being currently </a:t>
            </a:r>
            <a:br>
              <a:rPr lang="en-GB" sz="3600" dirty="0">
                <a:solidFill>
                  <a:schemeClr val="bg1"/>
                </a:solidFill>
              </a:rPr>
            </a:br>
            <a:r>
              <a:rPr lang="en-GB" sz="3600" dirty="0">
                <a:solidFill>
                  <a:schemeClr val="bg1"/>
                </a:solidFill>
              </a:rPr>
              <a:t>consulted or due to be released. Sign up</a:t>
            </a:r>
            <a:br>
              <a:rPr lang="en-GB" sz="3600" dirty="0">
                <a:solidFill>
                  <a:schemeClr val="bg1"/>
                </a:solidFill>
              </a:rPr>
            </a:br>
            <a:r>
              <a:rPr lang="en-GB" sz="3600" dirty="0">
                <a:solidFill>
                  <a:schemeClr val="bg1"/>
                </a:solidFill>
              </a:rPr>
              <a:t>to MHCLG alerts to receive regular </a:t>
            </a:r>
            <a:br>
              <a:rPr lang="en-GB" sz="3600" dirty="0">
                <a:solidFill>
                  <a:schemeClr val="bg1"/>
                </a:solidFill>
              </a:rPr>
            </a:br>
            <a:r>
              <a:rPr lang="en-GB" sz="3600" dirty="0">
                <a:solidFill>
                  <a:schemeClr val="bg1"/>
                </a:solidFill>
              </a:rPr>
              <a:t>updates;</a:t>
            </a:r>
            <a:br>
              <a:rPr lang="en-GB" dirty="0">
                <a:solidFill>
                  <a:schemeClr val="bg1"/>
                </a:solidFill>
              </a:rPr>
            </a:br>
            <a:endParaRPr lang="en-GB" dirty="0">
              <a:solidFill>
                <a:schemeClr val="bg1"/>
              </a:solidFill>
            </a:endParaRPr>
          </a:p>
          <a:p>
            <a:r>
              <a:rPr lang="en-GB" sz="3600" b="1" dirty="0">
                <a:solidFill>
                  <a:schemeClr val="bg1"/>
                </a:solidFill>
              </a:rPr>
              <a:t>Part B		Part L</a:t>
            </a:r>
            <a:br>
              <a:rPr lang="en-GB" sz="3600" b="1" dirty="0">
                <a:solidFill>
                  <a:schemeClr val="bg1"/>
                </a:solidFill>
              </a:rPr>
            </a:br>
            <a:r>
              <a:rPr lang="en-GB" sz="3600" b="1" dirty="0">
                <a:solidFill>
                  <a:schemeClr val="bg1"/>
                </a:solidFill>
              </a:rPr>
              <a:t>Part F		Part M</a:t>
            </a:r>
            <a:br>
              <a:rPr lang="en-GB" b="1" dirty="0"/>
            </a:br>
            <a:br>
              <a:rPr lang="en-GB" sz="4000" b="1" dirty="0"/>
            </a:br>
            <a:r>
              <a:rPr lang="en-GB" sz="4400" b="1" dirty="0">
                <a:solidFill>
                  <a:srgbClr val="F5800B"/>
                </a:solidFill>
              </a:rPr>
              <a:t>The Building Regulations 2020?</a:t>
            </a:r>
            <a:br>
              <a:rPr lang="en-GB" b="1" dirty="0"/>
            </a:br>
            <a:endParaRPr lang="en-GB" b="1" dirty="0"/>
          </a:p>
        </p:txBody>
      </p:sp>
      <p:pic>
        <p:nvPicPr>
          <p:cNvPr id="144" name="architecture-1727807.jpg" descr="architecture-1727807.jpg"/>
          <p:cNvPicPr>
            <a:picLocks noChangeAspect="1"/>
          </p:cNvPicPr>
          <p:nvPr/>
        </p:nvPicPr>
        <p:blipFill>
          <a:blip r:embed="rId6">
            <a:alphaModFix amt="19905"/>
          </a:blip>
          <a:srcRect l="638" t="48126"/>
          <a:stretch>
            <a:fillRect/>
          </a:stretch>
        </p:blipFill>
        <p:spPr>
          <a:xfrm>
            <a:off x="-13463" y="3436703"/>
            <a:ext cx="24406240" cy="8494426"/>
          </a:xfrm>
          <a:prstGeom prst="rect">
            <a:avLst/>
          </a:prstGeom>
          <a:ln w="12700">
            <a:miter lim="400000"/>
          </a:ln>
        </p:spPr>
      </p:pic>
      <p:pic>
        <p:nvPicPr>
          <p:cNvPr id="151" name="Image" descr="Image"/>
          <p:cNvPicPr>
            <a:picLocks noChangeAspect="1"/>
          </p:cNvPicPr>
          <p:nvPr/>
        </p:nvPicPr>
        <p:blipFill>
          <a:blip r:embed="rId7"/>
          <a:stretch>
            <a:fillRect/>
          </a:stretch>
        </p:blipFill>
        <p:spPr>
          <a:xfrm>
            <a:off x="-17209397" y="-6780191"/>
            <a:ext cx="27611594" cy="27276382"/>
          </a:xfrm>
          <a:prstGeom prst="rect">
            <a:avLst/>
          </a:prstGeom>
          <a:ln w="12700">
            <a:miter lim="400000"/>
          </a:ln>
        </p:spPr>
      </p:pic>
      <p:sp>
        <p:nvSpPr>
          <p:cNvPr id="14" name="ISO9001 Certified">
            <a:extLst>
              <a:ext uri="{FF2B5EF4-FFF2-40B4-BE49-F238E27FC236}">
                <a16:creationId xmlns:a16="http://schemas.microsoft.com/office/drawing/2014/main" id="{D583836E-9C97-4874-BE4C-FA9D020D4A3A}"/>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5" name="image691584.png" descr="image691584.png">
            <a:extLst>
              <a:ext uri="{FF2B5EF4-FFF2-40B4-BE49-F238E27FC236}">
                <a16:creationId xmlns:a16="http://schemas.microsoft.com/office/drawing/2014/main" id="{6A3712D3-7ECB-4668-8492-410B3753BD1B}"/>
              </a:ext>
            </a:extLst>
          </p:cNvPr>
          <p:cNvPicPr>
            <a:picLocks noChangeAspect="1"/>
          </p:cNvPicPr>
          <p:nvPr/>
        </p:nvPicPr>
        <p:blipFill>
          <a:blip r:embed="rId8"/>
          <a:stretch>
            <a:fillRect/>
          </a:stretch>
        </p:blipFill>
        <p:spPr>
          <a:xfrm>
            <a:off x="12318162" y="13083849"/>
            <a:ext cx="6846138" cy="394220"/>
          </a:xfrm>
          <a:prstGeom prst="rect">
            <a:avLst/>
          </a:prstGeom>
          <a:ln w="12700">
            <a:miter lim="400000"/>
          </a:ln>
        </p:spPr>
      </p:pic>
      <p:sp>
        <p:nvSpPr>
          <p:cNvPr id="16" name="Rectangle 15">
            <a:extLst>
              <a:ext uri="{FF2B5EF4-FFF2-40B4-BE49-F238E27FC236}">
                <a16:creationId xmlns:a16="http://schemas.microsoft.com/office/drawing/2014/main" id="{02920275-18A3-4007-B453-CF6EB3057106}"/>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143"/>
                                        </p:tgtEl>
                                        <p:attrNameLst>
                                          <p:attrName>style.visibility</p:attrName>
                                        </p:attrNameLst>
                                      </p:cBhvr>
                                      <p:to>
                                        <p:strVal val="visible"/>
                                      </p:to>
                                    </p:set>
                                    <p:animEffect transition="in" filter="wipe(right)">
                                      <p:cBhvr>
                                        <p:cTn id="7" dur="500"/>
                                        <p:tgtEl>
                                          <p:spTgt spid="143"/>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49"/>
                                        </p:tgtEl>
                                        <p:attrNameLst>
                                          <p:attrName>style.visibility</p:attrName>
                                        </p:attrNameLst>
                                      </p:cBhvr>
                                      <p:to>
                                        <p:strVal val="visible"/>
                                      </p:to>
                                    </p:set>
                                    <p:animEffect transition="in" filter="wipe(left)">
                                      <p:cBhvr>
                                        <p:cTn id="11"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advAuto="0"/>
      <p:bldP spid="149"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401"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402"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403"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404"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407"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408" name="Inhaltsplatzhalter 4"/>
          <p:cNvSpPr txBox="1"/>
          <p:nvPr/>
        </p:nvSpPr>
        <p:spPr>
          <a:xfrm>
            <a:off x="10582961" y="6952813"/>
            <a:ext cx="11400739" cy="152349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ctr">
              <a:spcBef>
                <a:spcPts val="2000"/>
              </a:spcBef>
              <a:buFont typeface="Arial"/>
              <a:defRPr sz="3900" b="1">
                <a:solidFill>
                  <a:srgbClr val="FFFFFF"/>
                </a:solidFill>
                <a:latin typeface="Arial"/>
                <a:ea typeface="Arial"/>
                <a:cs typeface="Arial"/>
                <a:sym typeface="Arial"/>
              </a:defRPr>
            </a:pPr>
            <a:r>
              <a:rPr sz="6000" dirty="0"/>
              <a:t>Thank you for listening</a:t>
            </a:r>
            <a:br>
              <a:rPr lang="en-GB" b="1" dirty="0"/>
            </a:br>
            <a:endParaRPr lang="en-GB" b="1" dirty="0">
              <a:solidFill>
                <a:schemeClr val="bg1"/>
              </a:solidFill>
            </a:endParaRPr>
          </a:p>
        </p:txBody>
      </p:sp>
      <p:pic>
        <p:nvPicPr>
          <p:cNvPr id="412"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5" name="ISO9001 Certified">
            <a:extLst>
              <a:ext uri="{FF2B5EF4-FFF2-40B4-BE49-F238E27FC236}">
                <a16:creationId xmlns:a16="http://schemas.microsoft.com/office/drawing/2014/main" id="{B31A83BE-B095-4C3B-95D7-DF980C2C0828}"/>
              </a:ext>
            </a:extLst>
          </p:cNvPr>
          <p:cNvSpPr txBox="1"/>
          <p:nvPr/>
        </p:nvSpPr>
        <p:spPr>
          <a:xfrm>
            <a:off x="191388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6" name="image691584.png" descr="image691584.png">
            <a:extLst>
              <a:ext uri="{FF2B5EF4-FFF2-40B4-BE49-F238E27FC236}">
                <a16:creationId xmlns:a16="http://schemas.microsoft.com/office/drawing/2014/main" id="{D6B91720-5B2B-4D14-A74A-9AD48B5CFC4C}"/>
              </a:ext>
            </a:extLst>
          </p:cNvPr>
          <p:cNvPicPr>
            <a:picLocks noChangeAspect="1"/>
          </p:cNvPicPr>
          <p:nvPr/>
        </p:nvPicPr>
        <p:blipFill>
          <a:blip r:embed="rId7"/>
          <a:stretch>
            <a:fillRect/>
          </a:stretch>
        </p:blipFill>
        <p:spPr>
          <a:xfrm>
            <a:off x="12127662" y="13083849"/>
            <a:ext cx="6846138" cy="394220"/>
          </a:xfrm>
          <a:prstGeom prst="rect">
            <a:avLst/>
          </a:prstGeom>
          <a:ln w="12700">
            <a:miter lim="400000"/>
          </a:ln>
        </p:spPr>
      </p:pic>
      <p:sp>
        <p:nvSpPr>
          <p:cNvPr id="17" name="Rectangle 16">
            <a:extLst>
              <a:ext uri="{FF2B5EF4-FFF2-40B4-BE49-F238E27FC236}">
                <a16:creationId xmlns:a16="http://schemas.microsoft.com/office/drawing/2014/main" id="{2B0CBEDE-CA7D-4627-8F6C-18EC56B74085}"/>
              </a:ext>
            </a:extLst>
          </p:cNvPr>
          <p:cNvSpPr/>
          <p:nvPr/>
        </p:nvSpPr>
        <p:spPr>
          <a:xfrm>
            <a:off x="89936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402"/>
                                        </p:tgtEl>
                                        <p:attrNameLst>
                                          <p:attrName>style.visibility</p:attrName>
                                        </p:attrNameLst>
                                      </p:cBhvr>
                                      <p:to>
                                        <p:strVal val="visible"/>
                                      </p:to>
                                    </p:set>
                                    <p:animEffect transition="in" filter="wipe(right)">
                                      <p:cBhvr>
                                        <p:cTn id="7" dur="500"/>
                                        <p:tgtEl>
                                          <p:spTgt spid="40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408"/>
                                        </p:tgtEl>
                                        <p:attrNameLst>
                                          <p:attrName>style.visibility</p:attrName>
                                        </p:attrNameLst>
                                      </p:cBhvr>
                                      <p:to>
                                        <p:strVal val="visible"/>
                                      </p:to>
                                    </p:set>
                                    <p:animEffect transition="in" filter="wipe(left)">
                                      <p:cBhvr>
                                        <p:cTn id="11" dur="5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advAuto="0"/>
      <p:bldP spid="408"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Picture Placeholder 7" descr="Picture Placeholder 7"/>
          <p:cNvPicPr>
            <a:picLocks noGrp="1" noChangeAspect="1"/>
          </p:cNvPicPr>
          <p:nvPr>
            <p:ph type="pic" idx="13"/>
          </p:nvPr>
        </p:nvPicPr>
        <p:blipFill>
          <a:blip r:embed="rId2"/>
          <a:srcRect l="72" r="72"/>
          <a:stretch>
            <a:fillRect/>
          </a:stretch>
        </p:blipFill>
        <p:spPr>
          <a:xfrm>
            <a:off x="10058501" y="-87799"/>
            <a:ext cx="20807294" cy="13891597"/>
          </a:xfrm>
          <a:prstGeom prst="rect">
            <a:avLst/>
          </a:prstGeom>
        </p:spPr>
      </p:pic>
      <p:sp>
        <p:nvSpPr>
          <p:cNvPr id="415" name="Rectangle 13"/>
          <p:cNvSpPr/>
          <p:nvPr/>
        </p:nvSpPr>
        <p:spPr>
          <a:xfrm>
            <a:off x="16212632" y="-381231"/>
            <a:ext cx="7314209" cy="14203013"/>
          </a:xfrm>
          <a:prstGeom prst="rect">
            <a:avLst/>
          </a:prstGeom>
          <a:solidFill>
            <a:srgbClr val="FF5C11">
              <a:alpha val="79620"/>
            </a:srgbClr>
          </a:solidFill>
          <a:ln w="12700">
            <a:miter lim="400000"/>
          </a:ln>
        </p:spPr>
        <p:txBody>
          <a:bodyPr lIns="121919" tIns="121919" rIns="121919" bIns="121919"/>
          <a:lstStyle/>
          <a:p>
            <a:pPr algn="ctr"/>
            <a:endParaRPr/>
          </a:p>
        </p:txBody>
      </p:sp>
      <p:pic>
        <p:nvPicPr>
          <p:cNvPr id="416" name="Image" descr="Image"/>
          <p:cNvPicPr>
            <a:picLocks noChangeAspect="1"/>
          </p:cNvPicPr>
          <p:nvPr/>
        </p:nvPicPr>
        <p:blipFill>
          <a:blip r:embed="rId3"/>
          <a:stretch>
            <a:fillRect/>
          </a:stretch>
        </p:blipFill>
        <p:spPr>
          <a:xfrm>
            <a:off x="9536803" y="-5986359"/>
            <a:ext cx="27611594" cy="27276382"/>
          </a:xfrm>
          <a:prstGeom prst="rect">
            <a:avLst/>
          </a:prstGeom>
          <a:ln w="12700">
            <a:miter lim="400000"/>
          </a:ln>
        </p:spPr>
      </p:pic>
      <p:pic>
        <p:nvPicPr>
          <p:cNvPr id="417" name="LBC_Logo_CA_transparent.png this one.png" descr="LBC_Logo_CA_transparent.png this one.png"/>
          <p:cNvPicPr>
            <a:picLocks noChangeAspect="1"/>
          </p:cNvPicPr>
          <p:nvPr/>
        </p:nvPicPr>
        <p:blipFill>
          <a:blip r:embed="rId4"/>
          <a:stretch>
            <a:fillRect/>
          </a:stretch>
        </p:blipFill>
        <p:spPr>
          <a:xfrm rot="5400000">
            <a:off x="3876126" y="4312613"/>
            <a:ext cx="1819182" cy="4815326"/>
          </a:xfrm>
          <a:prstGeom prst="rect">
            <a:avLst/>
          </a:prstGeom>
          <a:ln w="12700">
            <a:miter lim="400000"/>
          </a:ln>
        </p:spPr>
      </p:pic>
      <p:pic>
        <p:nvPicPr>
          <p:cNvPr id="418" name="image691584.png" descr="image691584.png"/>
          <p:cNvPicPr>
            <a:picLocks noChangeAspect="1"/>
          </p:cNvPicPr>
          <p:nvPr/>
        </p:nvPicPr>
        <p:blipFill>
          <a:blip r:embed="rId5"/>
          <a:stretch>
            <a:fillRect/>
          </a:stretch>
        </p:blipFill>
        <p:spPr>
          <a:xfrm>
            <a:off x="1128332" y="11271689"/>
            <a:ext cx="8076770" cy="465083"/>
          </a:xfrm>
          <a:prstGeom prst="rect">
            <a:avLst/>
          </a:prstGeom>
          <a:ln w="12700">
            <a:miter lim="400000"/>
          </a:ln>
        </p:spPr>
      </p:pic>
      <p:pic>
        <p:nvPicPr>
          <p:cNvPr id="419" name="LBC_square.png" descr="LBC_square.png"/>
          <p:cNvPicPr>
            <a:picLocks noChangeAspect="1"/>
          </p:cNvPicPr>
          <p:nvPr/>
        </p:nvPicPr>
        <p:blipFill>
          <a:blip r:embed="rId6"/>
          <a:stretch>
            <a:fillRect/>
          </a:stretch>
        </p:blipFill>
        <p:spPr>
          <a:xfrm>
            <a:off x="19071835" y="2125480"/>
            <a:ext cx="1595803" cy="1595802"/>
          </a:xfrm>
          <a:prstGeom prst="rect">
            <a:avLst/>
          </a:prstGeom>
          <a:ln w="12700">
            <a:miter lim="400000"/>
          </a:ln>
        </p:spPr>
      </p:pic>
      <p:sp>
        <p:nvSpPr>
          <p:cNvPr id="420" name="Head Office:…"/>
          <p:cNvSpPr txBox="1"/>
          <p:nvPr/>
        </p:nvSpPr>
        <p:spPr>
          <a:xfrm>
            <a:off x="17161701" y="4996180"/>
            <a:ext cx="5416071" cy="685246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p>
            <a:pPr>
              <a:defRPr sz="2500" b="1">
                <a:solidFill>
                  <a:srgbClr val="FFFFFF"/>
                </a:solidFill>
                <a:latin typeface="Arial"/>
                <a:ea typeface="Arial"/>
                <a:cs typeface="Arial"/>
                <a:sym typeface="Arial"/>
              </a:defRPr>
            </a:pPr>
            <a:r>
              <a:t>Head Office:</a:t>
            </a:r>
            <a:br/>
            <a:endParaRPr/>
          </a:p>
          <a:p>
            <a:pPr>
              <a:defRPr sz="2500">
                <a:solidFill>
                  <a:srgbClr val="FFFFFF"/>
                </a:solidFill>
                <a:latin typeface="Arial"/>
                <a:ea typeface="Arial"/>
                <a:cs typeface="Arial"/>
                <a:sym typeface="Arial"/>
              </a:defRPr>
            </a:pPr>
            <a:r>
              <a:t>London Building Control,</a:t>
            </a:r>
          </a:p>
          <a:p>
            <a:pPr>
              <a:defRPr sz="2500">
                <a:solidFill>
                  <a:srgbClr val="FFFFFF"/>
                </a:solidFill>
                <a:latin typeface="Arial"/>
                <a:ea typeface="Arial"/>
                <a:cs typeface="Arial"/>
                <a:sym typeface="Arial"/>
              </a:defRPr>
            </a:pPr>
            <a:r>
              <a:t>13 Woodstock Street, Mayfair,</a:t>
            </a:r>
          </a:p>
          <a:p>
            <a:pPr>
              <a:defRPr sz="2500">
                <a:solidFill>
                  <a:srgbClr val="FFFFFF"/>
                </a:solidFill>
                <a:latin typeface="Arial"/>
                <a:ea typeface="Arial"/>
                <a:cs typeface="Arial"/>
                <a:sym typeface="Arial"/>
              </a:defRPr>
            </a:pPr>
            <a:r>
              <a:t>London, W1C 2AG</a:t>
            </a:r>
            <a:br/>
            <a:endParaRPr/>
          </a:p>
          <a:p>
            <a:pPr>
              <a:defRPr sz="2500">
                <a:solidFill>
                  <a:srgbClr val="FFFFFF"/>
                </a:solidFill>
                <a:latin typeface="Arial"/>
                <a:ea typeface="Arial"/>
                <a:cs typeface="Arial"/>
                <a:sym typeface="Arial"/>
              </a:defRPr>
            </a:pPr>
            <a:r>
              <a:t>Tel: 0207 099 3636</a:t>
            </a:r>
          </a:p>
          <a:p>
            <a:pPr>
              <a:lnSpc>
                <a:spcPct val="120000"/>
              </a:lnSpc>
              <a:defRPr sz="2500">
                <a:solidFill>
                  <a:srgbClr val="FFFFFF"/>
                </a:solidFill>
                <a:latin typeface="Arial"/>
                <a:ea typeface="Arial"/>
                <a:cs typeface="Arial"/>
                <a:sym typeface="Arial"/>
              </a:defRPr>
            </a:pPr>
            <a:r>
              <a:t>www.londonbuildingcontrol.co.uk</a:t>
            </a:r>
          </a:p>
          <a:p>
            <a:pPr>
              <a:lnSpc>
                <a:spcPct val="120000"/>
              </a:lnSpc>
              <a:defRPr sz="2500">
                <a:solidFill>
                  <a:srgbClr val="FFFFFF"/>
                </a:solidFill>
                <a:latin typeface="Arial"/>
                <a:ea typeface="Arial"/>
                <a:cs typeface="Arial"/>
                <a:sym typeface="Arial"/>
              </a:defRPr>
            </a:pPr>
            <a:r>
              <a:t>info@londonbuildingcontrol.co.uk</a:t>
            </a:r>
          </a:p>
          <a:p>
            <a:pPr>
              <a:defRPr sz="2500">
                <a:solidFill>
                  <a:srgbClr val="FFFFFF"/>
                </a:solidFill>
                <a:latin typeface="Arial"/>
                <a:ea typeface="Arial"/>
                <a:cs typeface="Arial"/>
                <a:sym typeface="Arial"/>
              </a:defRPr>
            </a:pPr>
            <a:endParaRPr/>
          </a:p>
          <a:p>
            <a:pPr>
              <a:defRPr sz="2500">
                <a:solidFill>
                  <a:srgbClr val="FFFFFF"/>
                </a:solidFill>
                <a:latin typeface="Arial"/>
                <a:ea typeface="Arial"/>
                <a:cs typeface="Arial"/>
                <a:sym typeface="Arial"/>
              </a:defRPr>
            </a:pPr>
            <a:endParaRPr/>
          </a:p>
          <a:p>
            <a:pPr>
              <a:defRPr sz="2500">
                <a:solidFill>
                  <a:srgbClr val="FFFFFF"/>
                </a:solidFill>
                <a:latin typeface="Arial"/>
                <a:ea typeface="Arial"/>
                <a:cs typeface="Arial"/>
                <a:sym typeface="Arial"/>
              </a:defRPr>
            </a:pPr>
            <a:r>
              <a:rPr b="1"/>
              <a:t>Offices also in:</a:t>
            </a:r>
            <a:br/>
            <a:endParaRPr/>
          </a:p>
          <a:p>
            <a:pPr>
              <a:lnSpc>
                <a:spcPct val="120000"/>
              </a:lnSpc>
              <a:defRPr sz="2500">
                <a:solidFill>
                  <a:srgbClr val="FFFFFF"/>
                </a:solidFill>
                <a:latin typeface="Arial"/>
                <a:ea typeface="Arial"/>
                <a:cs typeface="Arial"/>
                <a:sym typeface="Arial"/>
              </a:defRPr>
            </a:pPr>
            <a:r>
              <a:t>Chichester: 01243 882990</a:t>
            </a:r>
          </a:p>
          <a:p>
            <a:pPr>
              <a:lnSpc>
                <a:spcPct val="120000"/>
              </a:lnSpc>
              <a:defRPr sz="2500">
                <a:solidFill>
                  <a:srgbClr val="FFFFFF"/>
                </a:solidFill>
                <a:latin typeface="Arial"/>
                <a:ea typeface="Arial"/>
                <a:cs typeface="Arial"/>
                <a:sym typeface="Arial"/>
              </a:defRPr>
            </a:pPr>
            <a:r>
              <a:t>Manchester: 0161 660 0806</a:t>
            </a:r>
          </a:p>
          <a:p>
            <a:pPr>
              <a:lnSpc>
                <a:spcPct val="120000"/>
              </a:lnSpc>
              <a:defRPr sz="2500">
                <a:solidFill>
                  <a:srgbClr val="FFFFFF"/>
                </a:solidFill>
                <a:latin typeface="Arial"/>
                <a:ea typeface="Arial"/>
                <a:cs typeface="Arial"/>
                <a:sym typeface="Arial"/>
              </a:defRPr>
            </a:pPr>
            <a:r>
              <a:t>Welwyn Garden City: 01707 248611</a:t>
            </a:r>
          </a:p>
          <a:p>
            <a:pPr>
              <a:lnSpc>
                <a:spcPct val="120000"/>
              </a:lnSpc>
              <a:defRPr sz="2500">
                <a:solidFill>
                  <a:srgbClr val="FFFFFF"/>
                </a:solidFill>
                <a:latin typeface="Arial"/>
                <a:ea typeface="Arial"/>
                <a:cs typeface="Arial"/>
                <a:sym typeface="Arial"/>
              </a:defRPr>
            </a:pPr>
            <a:r>
              <a:t>Exeter: 01392 240770</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154"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155"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156"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157"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159"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161" name="Inhaltsplatzhalter 4"/>
          <p:cNvSpPr txBox="1"/>
          <p:nvPr/>
        </p:nvSpPr>
        <p:spPr>
          <a:xfrm>
            <a:off x="46326" y="9421905"/>
            <a:ext cx="8896432" cy="5921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80000"/>
              </a:lnSpc>
              <a:spcBef>
                <a:spcPts val="2000"/>
              </a:spcBef>
              <a:buFont typeface="Arial"/>
              <a:defRPr sz="4200">
                <a:solidFill>
                  <a:srgbClr val="FFFFFF"/>
                </a:solidFill>
                <a:latin typeface="Arial"/>
                <a:ea typeface="Arial"/>
                <a:cs typeface="Arial"/>
                <a:sym typeface="Arial"/>
              </a:defRPr>
            </a:lvl1pPr>
          </a:lstStyle>
          <a:p>
            <a:r>
              <a:t>Guidance</a:t>
            </a:r>
          </a:p>
        </p:txBody>
      </p:sp>
      <p:pic>
        <p:nvPicPr>
          <p:cNvPr id="164"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pic>
        <p:nvPicPr>
          <p:cNvPr id="14" name="Picture 13">
            <a:extLst>
              <a:ext uri="{FF2B5EF4-FFF2-40B4-BE49-F238E27FC236}">
                <a16:creationId xmlns:a16="http://schemas.microsoft.com/office/drawing/2014/main" id="{0AADFE61-8BD7-4CF6-8AC0-9E300DD9F5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285" y="4173671"/>
            <a:ext cx="4945051" cy="6944605"/>
          </a:xfrm>
          <a:prstGeom prst="rect">
            <a:avLst/>
          </a:prstGeom>
          <a:ln w="22225">
            <a:solidFill>
              <a:schemeClr val="bg1"/>
            </a:solidFill>
          </a:ln>
        </p:spPr>
      </p:pic>
      <p:sp>
        <p:nvSpPr>
          <p:cNvPr id="16" name="Rectangle 15">
            <a:extLst>
              <a:ext uri="{FF2B5EF4-FFF2-40B4-BE49-F238E27FC236}">
                <a16:creationId xmlns:a16="http://schemas.microsoft.com/office/drawing/2014/main" id="{C56429F7-BE0B-414C-BA02-7C1A66119B62}"/>
              </a:ext>
            </a:extLst>
          </p:cNvPr>
          <p:cNvSpPr/>
          <p:nvPr/>
        </p:nvSpPr>
        <p:spPr>
          <a:xfrm>
            <a:off x="9899015" y="4237099"/>
            <a:ext cx="8410807" cy="6863417"/>
          </a:xfrm>
          <a:prstGeom prst="rect">
            <a:avLst/>
          </a:prstGeom>
        </p:spPr>
        <p:txBody>
          <a:bodyPr wrap="square">
            <a:spAutoFit/>
          </a:bodyPr>
          <a:lstStyle/>
          <a:p>
            <a:r>
              <a:rPr lang="en-GB" b="1" dirty="0">
                <a:solidFill>
                  <a:schemeClr val="bg1"/>
                </a:solidFill>
              </a:rPr>
              <a:t>Dame Judith Hackitt named as Government Advisor on the new Building Safety Regulator</a:t>
            </a:r>
          </a:p>
          <a:p>
            <a:endParaRPr lang="en-GB" b="1" dirty="0">
              <a:solidFill>
                <a:schemeClr val="bg1"/>
              </a:solidFill>
            </a:endParaRPr>
          </a:p>
          <a:p>
            <a:r>
              <a:rPr lang="en-GB" sz="4000" dirty="0">
                <a:solidFill>
                  <a:schemeClr val="bg1"/>
                </a:solidFill>
              </a:rPr>
              <a:t>Dame Judith Hackett will provide independent advice to the government on how best to establish the powerful new Building Safety Regulator.</a:t>
            </a:r>
            <a:endParaRPr lang="en-GB" sz="5400" b="1" dirty="0"/>
          </a:p>
        </p:txBody>
      </p:sp>
      <p:sp>
        <p:nvSpPr>
          <p:cNvPr id="15" name="ISO9001 Certified">
            <a:extLst>
              <a:ext uri="{FF2B5EF4-FFF2-40B4-BE49-F238E27FC236}">
                <a16:creationId xmlns:a16="http://schemas.microsoft.com/office/drawing/2014/main" id="{634E74D0-7D06-49FE-A9A1-6C26D37714B8}"/>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7" name="image691584.png" descr="image691584.png">
            <a:extLst>
              <a:ext uri="{FF2B5EF4-FFF2-40B4-BE49-F238E27FC236}">
                <a16:creationId xmlns:a16="http://schemas.microsoft.com/office/drawing/2014/main" id="{C32EDA34-AF86-4A50-84C2-34ADE20BC39E}"/>
              </a:ext>
            </a:extLst>
          </p:cNvPr>
          <p:cNvPicPr>
            <a:picLocks noChangeAspect="1"/>
          </p:cNvPicPr>
          <p:nvPr/>
        </p:nvPicPr>
        <p:blipFill>
          <a:blip r:embed="rId8"/>
          <a:stretch>
            <a:fillRect/>
          </a:stretch>
        </p:blipFill>
        <p:spPr>
          <a:xfrm>
            <a:off x="12318162" y="13083849"/>
            <a:ext cx="6846138" cy="394220"/>
          </a:xfrm>
          <a:prstGeom prst="rect">
            <a:avLst/>
          </a:prstGeom>
          <a:ln w="12700">
            <a:miter lim="400000"/>
          </a:ln>
        </p:spPr>
      </p:pic>
      <p:sp>
        <p:nvSpPr>
          <p:cNvPr id="18" name="Rectangle 17">
            <a:extLst>
              <a:ext uri="{FF2B5EF4-FFF2-40B4-BE49-F238E27FC236}">
                <a16:creationId xmlns:a16="http://schemas.microsoft.com/office/drawing/2014/main" id="{B6E2C82F-3668-41BD-AC69-8BCAAA9946F0}"/>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155"/>
                                        </p:tgtEl>
                                        <p:attrNameLst>
                                          <p:attrName>style.visibility</p:attrName>
                                        </p:attrNameLst>
                                      </p:cBhvr>
                                      <p:to>
                                        <p:strVal val="visible"/>
                                      </p:to>
                                    </p:set>
                                    <p:animEffect transition="in" filter="wipe(right)">
                                      <p:cBhvr>
                                        <p:cTn id="7" dur="500"/>
                                        <p:tgtEl>
                                          <p:spTgt spid="155"/>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61"/>
                                        </p:tgtEl>
                                        <p:attrNameLst>
                                          <p:attrName>style.visibility</p:attrName>
                                        </p:attrNameLst>
                                      </p:cBhvr>
                                      <p:to>
                                        <p:strVal val="visible"/>
                                      </p:to>
                                    </p:set>
                                    <p:animEffect transition="in" filter="wipe(left)">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advAuto="0"/>
      <p:bldP spid="161"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167"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168"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169"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170"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173"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174" name="Inhaltsplatzhalter 4"/>
          <p:cNvSpPr txBox="1"/>
          <p:nvPr/>
        </p:nvSpPr>
        <p:spPr>
          <a:xfrm>
            <a:off x="9992411" y="3837686"/>
            <a:ext cx="13347781" cy="76738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marL="571500" indent="-571500">
              <a:spcBef>
                <a:spcPts val="2000"/>
              </a:spcBef>
              <a:buFont typeface="Arial" panose="020B0604020202020204" pitchFamily="34" charset="0"/>
              <a:buChar char="•"/>
              <a:defRPr sz="4100" b="1">
                <a:solidFill>
                  <a:srgbClr val="FFFFFF"/>
                </a:solidFill>
                <a:latin typeface="Arial"/>
                <a:ea typeface="Arial"/>
                <a:cs typeface="Arial"/>
                <a:sym typeface="Arial"/>
              </a:defRPr>
            </a:pPr>
            <a:r>
              <a:rPr lang="en-GB" sz="3600" dirty="0"/>
              <a:t>Government committed to delivering the biggest change in building safety for a generation</a:t>
            </a:r>
          </a:p>
          <a:p>
            <a:pPr marL="571500" indent="-571500">
              <a:spcBef>
                <a:spcPts val="2000"/>
              </a:spcBef>
              <a:buFont typeface="Arial" panose="020B0604020202020204" pitchFamily="34" charset="0"/>
              <a:buChar char="•"/>
              <a:defRPr sz="4100" b="1">
                <a:solidFill>
                  <a:srgbClr val="FFFFFF"/>
                </a:solidFill>
                <a:latin typeface="Arial"/>
                <a:ea typeface="Arial"/>
                <a:cs typeface="Arial"/>
                <a:sym typeface="Arial"/>
              </a:defRPr>
            </a:pPr>
            <a:r>
              <a:rPr lang="en-GB" sz="3600" dirty="0"/>
              <a:t>Housing Secretary announces the new Building Safety Regulator within the Health and Safety Executive, to be established immediately</a:t>
            </a:r>
          </a:p>
          <a:p>
            <a:pPr marL="571500" indent="-571500">
              <a:spcBef>
                <a:spcPts val="2000"/>
              </a:spcBef>
              <a:buFont typeface="Arial" panose="020B0604020202020204" pitchFamily="34" charset="0"/>
              <a:buChar char="•"/>
              <a:defRPr sz="4100" b="1">
                <a:solidFill>
                  <a:srgbClr val="FFFFFF"/>
                </a:solidFill>
                <a:latin typeface="Arial"/>
                <a:ea typeface="Arial"/>
                <a:cs typeface="Arial"/>
                <a:sym typeface="Arial"/>
              </a:defRPr>
            </a:pPr>
            <a:r>
              <a:rPr lang="en-GB" sz="3600" dirty="0"/>
              <a:t>Governments sets out clarified and consolidated advice for building owners, proposal to extend cladding ban, update on fire sprinklers</a:t>
            </a:r>
          </a:p>
          <a:p>
            <a:pPr marL="571500" indent="-571500">
              <a:spcBef>
                <a:spcPts val="2000"/>
              </a:spcBef>
              <a:buFont typeface="Arial" panose="020B0604020202020204" pitchFamily="34" charset="0"/>
              <a:buChar char="•"/>
              <a:defRPr sz="4100" b="1">
                <a:solidFill>
                  <a:srgbClr val="FFFFFF"/>
                </a:solidFill>
                <a:latin typeface="Arial"/>
                <a:ea typeface="Arial"/>
                <a:cs typeface="Arial"/>
                <a:sym typeface="Arial"/>
              </a:defRPr>
            </a:pPr>
            <a:r>
              <a:rPr lang="en-GB" sz="3600" dirty="0"/>
              <a:t>Response to Phase 1 of the Grenfell Tower Public Inquiry published</a:t>
            </a:r>
          </a:p>
          <a:p>
            <a:pPr marL="571500" indent="-571500">
              <a:spcBef>
                <a:spcPts val="2000"/>
              </a:spcBef>
              <a:buFont typeface="Arial" panose="020B0604020202020204" pitchFamily="34" charset="0"/>
              <a:buChar char="•"/>
              <a:defRPr sz="4100" b="1">
                <a:solidFill>
                  <a:srgbClr val="FFFFFF"/>
                </a:solidFill>
                <a:latin typeface="Arial"/>
                <a:ea typeface="Arial"/>
                <a:cs typeface="Arial"/>
                <a:sym typeface="Arial"/>
              </a:defRPr>
            </a:pPr>
            <a:r>
              <a:rPr lang="en-GB" sz="3600" dirty="0"/>
              <a:t>Building owners who have not take action to make their buildings safe will be named from next month</a:t>
            </a:r>
            <a:endParaRPr sz="3600" dirty="0"/>
          </a:p>
        </p:txBody>
      </p:sp>
      <p:pic>
        <p:nvPicPr>
          <p:cNvPr id="175"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2" name="ISO9001 Certified">
            <a:extLst>
              <a:ext uri="{FF2B5EF4-FFF2-40B4-BE49-F238E27FC236}">
                <a16:creationId xmlns:a16="http://schemas.microsoft.com/office/drawing/2014/main" id="{A45DB1C8-2CC9-4180-871C-2512D1E2CC1D}"/>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3" name="image691584.png" descr="image691584.png">
            <a:extLst>
              <a:ext uri="{FF2B5EF4-FFF2-40B4-BE49-F238E27FC236}">
                <a16:creationId xmlns:a16="http://schemas.microsoft.com/office/drawing/2014/main" id="{60621B16-F9D1-4E9E-8233-3350DAEA5744}"/>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4" name="Rectangle 13">
            <a:extLst>
              <a:ext uri="{FF2B5EF4-FFF2-40B4-BE49-F238E27FC236}">
                <a16:creationId xmlns:a16="http://schemas.microsoft.com/office/drawing/2014/main" id="{5B07F812-8A84-47F6-9AEF-D8A6D378178C}"/>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168"/>
                                        </p:tgtEl>
                                        <p:attrNameLst>
                                          <p:attrName>style.visibility</p:attrName>
                                        </p:attrNameLst>
                                      </p:cBhvr>
                                      <p:to>
                                        <p:strVal val="visible"/>
                                      </p:to>
                                    </p:set>
                                    <p:animEffect transition="in" filter="wipe(right)">
                                      <p:cBhvr>
                                        <p:cTn id="7" dur="500"/>
                                        <p:tgtEl>
                                          <p:spTgt spid="16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74"/>
                                        </p:tgtEl>
                                        <p:attrNameLst>
                                          <p:attrName>style.visibility</p:attrName>
                                        </p:attrNameLst>
                                      </p:cBhvr>
                                      <p:to>
                                        <p:strVal val="visible"/>
                                      </p:to>
                                    </p:set>
                                    <p:animEffect transition="in" filter="wipe(left)">
                                      <p:cBhvr>
                                        <p:cTn id="11"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advAuto="0"/>
      <p:bldP spid="174"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178"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179"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180"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181"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184"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sp>
        <p:nvSpPr>
          <p:cNvPr id="185" name="Inhaltsplatzhalter 4"/>
          <p:cNvSpPr txBox="1"/>
          <p:nvPr/>
        </p:nvSpPr>
        <p:spPr>
          <a:xfrm>
            <a:off x="9992412" y="4064049"/>
            <a:ext cx="13329910" cy="861261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2000"/>
              </a:spcBef>
              <a:buSzPct val="100000"/>
              <a:defRPr sz="4100" b="1">
                <a:solidFill>
                  <a:srgbClr val="FFFFFF"/>
                </a:solidFill>
                <a:latin typeface="Arial"/>
                <a:ea typeface="Arial"/>
                <a:cs typeface="Arial"/>
                <a:sym typeface="Arial"/>
              </a:defRPr>
            </a:pPr>
            <a:r>
              <a:rPr lang="en-GB" sz="5400" dirty="0"/>
              <a:t>Government commits to new independent building safety regulator</a:t>
            </a:r>
            <a:br>
              <a:rPr lang="en-GB" sz="5400" dirty="0"/>
            </a:br>
            <a:endParaRPr lang="en-GB" sz="5400" dirty="0"/>
          </a:p>
          <a:p>
            <a:pPr>
              <a:spcBef>
                <a:spcPts val="2000"/>
              </a:spcBef>
              <a:buSzPct val="100000"/>
              <a:defRPr sz="4100" b="1">
                <a:solidFill>
                  <a:srgbClr val="FFFFFF"/>
                </a:solidFill>
                <a:latin typeface="Arial"/>
                <a:ea typeface="Arial"/>
                <a:cs typeface="Arial"/>
                <a:sym typeface="Arial"/>
              </a:defRPr>
            </a:pPr>
            <a:r>
              <a:rPr lang="en-GB" sz="3600" dirty="0"/>
              <a:t>The government has committed to creating an independent building safety regulator as part of the ‘biggest reforms to the building safety regime in nearly 40 years’</a:t>
            </a:r>
          </a:p>
          <a:p>
            <a:pPr>
              <a:spcBef>
                <a:spcPts val="2000"/>
              </a:spcBef>
              <a:buSzPct val="100000"/>
              <a:defRPr sz="4100" b="1">
                <a:solidFill>
                  <a:srgbClr val="FFFFFF"/>
                </a:solidFill>
                <a:latin typeface="Arial"/>
                <a:ea typeface="Arial"/>
                <a:cs typeface="Arial"/>
                <a:sym typeface="Arial"/>
              </a:defRPr>
            </a:pPr>
            <a:br>
              <a:rPr lang="en-GB" sz="3600" dirty="0"/>
            </a:br>
            <a:r>
              <a:rPr lang="en-GB" sz="3200" dirty="0"/>
              <a:t>The move, which confirms proposals outlined by the Government </a:t>
            </a:r>
            <a:r>
              <a:rPr lang="en-GB" sz="3200" i="1" dirty="0"/>
              <a:t>in June</a:t>
            </a:r>
            <a:r>
              <a:rPr lang="en-GB" sz="3200" dirty="0"/>
              <a:t>, was spelt out in yesterday’s Queen’s Speech (14 October).</a:t>
            </a:r>
          </a:p>
          <a:p>
            <a:pPr>
              <a:spcBef>
                <a:spcPts val="2000"/>
              </a:spcBef>
              <a:buSzPct val="100000"/>
              <a:defRPr sz="4100" b="1">
                <a:solidFill>
                  <a:srgbClr val="FFFFFF"/>
                </a:solidFill>
                <a:latin typeface="Arial"/>
                <a:ea typeface="Arial"/>
                <a:cs typeface="Arial"/>
                <a:sym typeface="Arial"/>
              </a:defRPr>
            </a:pPr>
            <a:br>
              <a:rPr dirty="0"/>
            </a:br>
            <a:endParaRPr lang="en-GB" dirty="0"/>
          </a:p>
          <a:p>
            <a:pPr>
              <a:spcBef>
                <a:spcPts val="2000"/>
              </a:spcBef>
              <a:buSzPct val="100000"/>
              <a:defRPr sz="4100" b="1">
                <a:solidFill>
                  <a:srgbClr val="FFFFFF"/>
                </a:solidFill>
                <a:latin typeface="Arial"/>
                <a:ea typeface="Arial"/>
                <a:cs typeface="Arial"/>
                <a:sym typeface="Arial"/>
              </a:defRPr>
            </a:pPr>
            <a:endParaRPr dirty="0"/>
          </a:p>
        </p:txBody>
      </p:sp>
      <p:pic>
        <p:nvPicPr>
          <p:cNvPr id="187"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2" name="ISO9001 Certified">
            <a:extLst>
              <a:ext uri="{FF2B5EF4-FFF2-40B4-BE49-F238E27FC236}">
                <a16:creationId xmlns:a16="http://schemas.microsoft.com/office/drawing/2014/main" id="{F94AF38F-E260-46A2-A579-72EF68925BA8}"/>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3" name="image691584.png" descr="image691584.png">
            <a:extLst>
              <a:ext uri="{FF2B5EF4-FFF2-40B4-BE49-F238E27FC236}">
                <a16:creationId xmlns:a16="http://schemas.microsoft.com/office/drawing/2014/main" id="{3BA8EB10-C2FD-4FB8-B4DF-CF2F6D4F7892}"/>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4" name="Rectangle 13">
            <a:extLst>
              <a:ext uri="{FF2B5EF4-FFF2-40B4-BE49-F238E27FC236}">
                <a16:creationId xmlns:a16="http://schemas.microsoft.com/office/drawing/2014/main" id="{17520C15-14A9-46E8-B29B-D19BBCE323C8}"/>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179"/>
                                        </p:tgtEl>
                                        <p:attrNameLst>
                                          <p:attrName>style.visibility</p:attrName>
                                        </p:attrNameLst>
                                      </p:cBhvr>
                                      <p:to>
                                        <p:strVal val="visible"/>
                                      </p:to>
                                    </p:set>
                                    <p:animEffect transition="in" filter="wipe(right)">
                                      <p:cBhvr>
                                        <p:cTn id="7" dur="500"/>
                                        <p:tgtEl>
                                          <p:spTgt spid="179"/>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85"/>
                                        </p:tgtEl>
                                        <p:attrNameLst>
                                          <p:attrName>style.visibility</p:attrName>
                                        </p:attrNameLst>
                                      </p:cBhvr>
                                      <p:to>
                                        <p:strVal val="visible"/>
                                      </p:to>
                                    </p:set>
                                    <p:animEffect transition="in" filter="wipe(left)">
                                      <p:cBhvr>
                                        <p:cTn id="11"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advAuto="0"/>
      <p:bldP spid="185"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190"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191"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192"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193"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196" name="LBC_Logo_CA_transparent.png this one.png" descr="LBC_Logo_CA_transparent.png this one.png"/>
          <p:cNvPicPr>
            <a:picLocks noChangeAspect="1"/>
          </p:cNvPicPr>
          <p:nvPr/>
        </p:nvPicPr>
        <p:blipFill>
          <a:blip r:embed="rId5"/>
          <a:stretch>
            <a:fillRect/>
          </a:stretch>
        </p:blipFill>
        <p:spPr>
          <a:xfrm rot="5400000">
            <a:off x="15441672" y="-1005034"/>
            <a:ext cx="2050163" cy="5426725"/>
          </a:xfrm>
          <a:prstGeom prst="rect">
            <a:avLst/>
          </a:prstGeom>
          <a:ln w="12700">
            <a:miter lim="400000"/>
          </a:ln>
        </p:spPr>
      </p:pic>
      <p:pic>
        <p:nvPicPr>
          <p:cNvPr id="198" name="Image" descr="Image"/>
          <p:cNvPicPr>
            <a:picLocks noChangeAspect="1"/>
          </p:cNvPicPr>
          <p:nvPr/>
        </p:nvPicPr>
        <p:blipFill>
          <a:blip r:embed="rId6"/>
          <a:stretch>
            <a:fillRect/>
          </a:stretch>
        </p:blipFill>
        <p:spPr>
          <a:xfrm>
            <a:off x="-17209397" y="-6780191"/>
            <a:ext cx="27611594" cy="27276382"/>
          </a:xfrm>
          <a:prstGeom prst="rect">
            <a:avLst/>
          </a:prstGeom>
          <a:ln w="12700">
            <a:miter lim="400000"/>
          </a:ln>
        </p:spPr>
      </p:pic>
      <p:sp>
        <p:nvSpPr>
          <p:cNvPr id="12" name="Inhaltsplatzhalter 4">
            <a:extLst>
              <a:ext uri="{FF2B5EF4-FFF2-40B4-BE49-F238E27FC236}">
                <a16:creationId xmlns:a16="http://schemas.microsoft.com/office/drawing/2014/main" id="{8251EF13-347A-43B1-9F93-6761411C4EB0}"/>
              </a:ext>
            </a:extLst>
          </p:cNvPr>
          <p:cNvSpPr txBox="1"/>
          <p:nvPr/>
        </p:nvSpPr>
        <p:spPr>
          <a:xfrm>
            <a:off x="9992412" y="4530572"/>
            <a:ext cx="13329910" cy="642227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2000"/>
              </a:spcBef>
              <a:buSzPct val="100000"/>
              <a:defRPr sz="4100" b="1">
                <a:solidFill>
                  <a:srgbClr val="FFFFFF"/>
                </a:solidFill>
                <a:latin typeface="Arial"/>
                <a:ea typeface="Arial"/>
                <a:cs typeface="Arial"/>
                <a:sym typeface="Arial"/>
              </a:defRPr>
            </a:pPr>
            <a:r>
              <a:rPr lang="en-GB" sz="3200" dirty="0"/>
              <a:t>It was announced as part of a clutch pf new measures addressing all 53 of </a:t>
            </a:r>
            <a:r>
              <a:rPr lang="en-GB" sz="3200" i="1" dirty="0"/>
              <a:t>Judith Hackitt’s recommendations </a:t>
            </a:r>
            <a:r>
              <a:rPr lang="en-GB" sz="3200" dirty="0"/>
              <a:t>from her independent review of building regulations which she put forward following the Grenfell Tower fire </a:t>
            </a:r>
            <a:r>
              <a:rPr lang="en-GB" sz="3200" i="1" dirty="0"/>
              <a:t>in June 2017</a:t>
            </a:r>
            <a:r>
              <a:rPr lang="en-GB" sz="3200" dirty="0"/>
              <a:t>. </a:t>
            </a:r>
          </a:p>
          <a:p>
            <a:pPr>
              <a:spcBef>
                <a:spcPts val="2000"/>
              </a:spcBef>
              <a:buSzPct val="100000"/>
              <a:defRPr sz="4100" b="1">
                <a:solidFill>
                  <a:srgbClr val="FFFFFF"/>
                </a:solidFill>
                <a:latin typeface="Arial"/>
                <a:ea typeface="Arial"/>
                <a:cs typeface="Arial"/>
                <a:sym typeface="Arial"/>
              </a:defRPr>
            </a:pPr>
            <a:r>
              <a:rPr lang="en-GB" sz="3200" dirty="0"/>
              <a:t>The new regulator would oversee compliance with safety regulations by contractors, designers and building owners.  According to Housing Secretary, Robert </a:t>
            </a:r>
            <a:r>
              <a:rPr lang="en-GB" sz="3200" dirty="0" err="1"/>
              <a:t>Jenrick</a:t>
            </a:r>
            <a:r>
              <a:rPr lang="en-GB" sz="3200" dirty="0"/>
              <a:t>, the watchdog would have ‘powers to enforce criminal sanctions’.</a:t>
            </a:r>
          </a:p>
          <a:p>
            <a:pPr>
              <a:spcBef>
                <a:spcPts val="2000"/>
              </a:spcBef>
              <a:buSzPct val="100000"/>
              <a:defRPr sz="4100" b="1">
                <a:solidFill>
                  <a:srgbClr val="FFFFFF"/>
                </a:solidFill>
                <a:latin typeface="Arial"/>
                <a:ea typeface="Arial"/>
                <a:cs typeface="Arial"/>
                <a:sym typeface="Arial"/>
              </a:defRPr>
            </a:pPr>
            <a:r>
              <a:rPr lang="en-GB" sz="3200" dirty="0"/>
              <a:t>The wider legislative changes pledged by Prime Minister, Boris Johnson’s government also include spelling out a clearer scope of accountability and duties throughout the buildings design, construction and occupation.</a:t>
            </a:r>
            <a:endParaRPr lang="en-GB" dirty="0"/>
          </a:p>
        </p:txBody>
      </p:sp>
      <p:sp>
        <p:nvSpPr>
          <p:cNvPr id="13" name="ISO9001 Certified">
            <a:extLst>
              <a:ext uri="{FF2B5EF4-FFF2-40B4-BE49-F238E27FC236}">
                <a16:creationId xmlns:a16="http://schemas.microsoft.com/office/drawing/2014/main" id="{B7F135C5-2B12-41C1-BC31-E8F56AD5AD88}"/>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4" name="image691584.png" descr="image691584.png">
            <a:extLst>
              <a:ext uri="{FF2B5EF4-FFF2-40B4-BE49-F238E27FC236}">
                <a16:creationId xmlns:a16="http://schemas.microsoft.com/office/drawing/2014/main" id="{32BB9199-FFBD-46D9-91A4-04F0460BD230}"/>
              </a:ext>
            </a:extLst>
          </p:cNvPr>
          <p:cNvPicPr>
            <a:picLocks noChangeAspect="1"/>
          </p:cNvPicPr>
          <p:nvPr/>
        </p:nvPicPr>
        <p:blipFill>
          <a:blip r:embed="rId7"/>
          <a:stretch>
            <a:fillRect/>
          </a:stretch>
        </p:blipFill>
        <p:spPr>
          <a:xfrm>
            <a:off x="12318162" y="13083849"/>
            <a:ext cx="6846138" cy="394220"/>
          </a:xfrm>
          <a:prstGeom prst="rect">
            <a:avLst/>
          </a:prstGeom>
          <a:ln w="12700">
            <a:miter lim="400000"/>
          </a:ln>
        </p:spPr>
      </p:pic>
      <p:sp>
        <p:nvSpPr>
          <p:cNvPr id="15" name="Rectangle 14">
            <a:extLst>
              <a:ext uri="{FF2B5EF4-FFF2-40B4-BE49-F238E27FC236}">
                <a16:creationId xmlns:a16="http://schemas.microsoft.com/office/drawing/2014/main" id="{06D2404C-1FF9-4A81-8E15-22C6C48EBB18}"/>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191"/>
                                        </p:tgtEl>
                                        <p:attrNameLst>
                                          <p:attrName>style.visibility</p:attrName>
                                        </p:attrNameLst>
                                      </p:cBhvr>
                                      <p:to>
                                        <p:strVal val="visible"/>
                                      </p:to>
                                    </p:set>
                                    <p:animEffect transition="in" filter="wipe(right)">
                                      <p:cBhvr>
                                        <p:cTn id="7" dur="500"/>
                                        <p:tgtEl>
                                          <p:spTgt spid="191"/>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advAuto="0"/>
      <p:bldP spid="12"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supplier_pack.jpg" descr="supplier_pack.jpg"/>
          <p:cNvPicPr>
            <a:picLocks noChangeAspect="1"/>
          </p:cNvPicPr>
          <p:nvPr/>
        </p:nvPicPr>
        <p:blipFill>
          <a:blip r:embed="rId2"/>
          <a:srcRect t="34196"/>
          <a:stretch>
            <a:fillRect/>
          </a:stretch>
        </p:blipFill>
        <p:spPr>
          <a:xfrm rot="5402900">
            <a:off x="-5851483" y="5612478"/>
            <a:ext cx="20579147" cy="9025603"/>
          </a:xfrm>
          <a:prstGeom prst="rect">
            <a:avLst/>
          </a:prstGeom>
          <a:ln w="12700">
            <a:miter lim="400000"/>
          </a:ln>
        </p:spPr>
      </p:pic>
      <p:sp>
        <p:nvSpPr>
          <p:cNvPr id="201" name="Rectangle 51"/>
          <p:cNvSpPr/>
          <p:nvPr/>
        </p:nvSpPr>
        <p:spPr>
          <a:xfrm>
            <a:off x="-108575" y="-279401"/>
            <a:ext cx="9093201" cy="14965562"/>
          </a:xfrm>
          <a:prstGeom prst="rect">
            <a:avLst/>
          </a:prstGeom>
          <a:solidFill>
            <a:srgbClr val="F26823">
              <a:alpha val="49757"/>
            </a:srgbClr>
          </a:solidFill>
          <a:ln w="12700">
            <a:miter lim="400000"/>
          </a:ln>
        </p:spPr>
        <p:txBody>
          <a:bodyPr lIns="121919" tIns="121919" rIns="121919" bIns="121919"/>
          <a:lstStyle/>
          <a:p>
            <a:pPr algn="ctr"/>
            <a:endParaRPr/>
          </a:p>
        </p:txBody>
      </p:sp>
      <p:sp>
        <p:nvSpPr>
          <p:cNvPr id="202" name="Rectangle 3"/>
          <p:cNvSpPr/>
          <p:nvPr/>
        </p:nvSpPr>
        <p:spPr>
          <a:xfrm>
            <a:off x="3" y="3411270"/>
            <a:ext cx="24383995" cy="8526728"/>
          </a:xfrm>
          <a:prstGeom prst="rect">
            <a:avLst/>
          </a:prstGeom>
          <a:solidFill>
            <a:srgbClr val="1C4E91"/>
          </a:solidFill>
          <a:ln w="12700">
            <a:miter lim="400000"/>
          </a:ln>
        </p:spPr>
        <p:txBody>
          <a:bodyPr lIns="121919" tIns="121919" rIns="121919" bIns="121919"/>
          <a:lstStyle/>
          <a:p>
            <a:pPr algn="ctr"/>
            <a:endParaRPr/>
          </a:p>
        </p:txBody>
      </p:sp>
      <p:pic>
        <p:nvPicPr>
          <p:cNvPr id="203" name="architecture-1727807.jpg" descr="architecture-1727807.jpg"/>
          <p:cNvPicPr>
            <a:picLocks noChangeAspect="1"/>
          </p:cNvPicPr>
          <p:nvPr/>
        </p:nvPicPr>
        <p:blipFill>
          <a:blip r:embed="rId3">
            <a:alphaModFix amt="19905"/>
          </a:blip>
          <a:srcRect l="638" t="48126"/>
          <a:stretch>
            <a:fillRect/>
          </a:stretch>
        </p:blipFill>
        <p:spPr>
          <a:xfrm>
            <a:off x="-13463" y="3436703"/>
            <a:ext cx="24406240" cy="8494426"/>
          </a:xfrm>
          <a:prstGeom prst="rect">
            <a:avLst/>
          </a:prstGeom>
          <a:ln w="12700">
            <a:miter lim="400000"/>
          </a:ln>
        </p:spPr>
      </p:pic>
      <p:pic>
        <p:nvPicPr>
          <p:cNvPr id="204" name="LBC_square.png" descr="LBC_square.png"/>
          <p:cNvPicPr>
            <a:picLocks noChangeAspect="1"/>
          </p:cNvPicPr>
          <p:nvPr/>
        </p:nvPicPr>
        <p:blipFill>
          <a:blip r:embed="rId4"/>
          <a:stretch>
            <a:fillRect/>
          </a:stretch>
        </p:blipFill>
        <p:spPr>
          <a:xfrm>
            <a:off x="3488965" y="6470120"/>
            <a:ext cx="1898122" cy="1898122"/>
          </a:xfrm>
          <a:prstGeom prst="rect">
            <a:avLst/>
          </a:prstGeom>
          <a:ln w="12700">
            <a:miter lim="400000"/>
          </a:ln>
        </p:spPr>
      </p:pic>
      <p:pic>
        <p:nvPicPr>
          <p:cNvPr id="209" name="Image" descr="Image"/>
          <p:cNvPicPr>
            <a:picLocks noChangeAspect="1"/>
          </p:cNvPicPr>
          <p:nvPr/>
        </p:nvPicPr>
        <p:blipFill>
          <a:blip r:embed="rId5"/>
          <a:stretch>
            <a:fillRect/>
          </a:stretch>
        </p:blipFill>
        <p:spPr>
          <a:xfrm>
            <a:off x="-17209397" y="-6780191"/>
            <a:ext cx="27611594" cy="27276382"/>
          </a:xfrm>
          <a:prstGeom prst="rect">
            <a:avLst/>
          </a:prstGeom>
          <a:ln w="12700">
            <a:miter lim="400000"/>
          </a:ln>
        </p:spPr>
      </p:pic>
      <p:pic>
        <p:nvPicPr>
          <p:cNvPr id="12" name="Picture 11" descr="A screenshot of a cell phone&#10;&#10;Description automatically generated">
            <a:extLst>
              <a:ext uri="{FF2B5EF4-FFF2-40B4-BE49-F238E27FC236}">
                <a16:creationId xmlns:a16="http://schemas.microsoft.com/office/drawing/2014/main" id="{3D2EA662-2B67-4BE0-A789-E9A0875476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26889" y="3605090"/>
            <a:ext cx="6281939" cy="4439237"/>
          </a:xfrm>
          <a:prstGeom prst="rect">
            <a:avLst/>
          </a:prstGeom>
        </p:spPr>
      </p:pic>
      <p:pic>
        <p:nvPicPr>
          <p:cNvPr id="13" name="Content Placeholder 3" descr="A picture containing drawing&#10;&#10;Description automatically generated">
            <a:extLst>
              <a:ext uri="{FF2B5EF4-FFF2-40B4-BE49-F238E27FC236}">
                <a16:creationId xmlns:a16="http://schemas.microsoft.com/office/drawing/2014/main" id="{80163675-12F7-433C-B741-344DC6E840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53837" y="8243456"/>
            <a:ext cx="6254991" cy="3576881"/>
          </a:xfrm>
          <a:prstGeom prst="rect">
            <a:avLst/>
          </a:prstGeom>
        </p:spPr>
      </p:pic>
      <p:sp>
        <p:nvSpPr>
          <p:cNvPr id="17" name="Inhaltsplatzhalter 4">
            <a:extLst>
              <a:ext uri="{FF2B5EF4-FFF2-40B4-BE49-F238E27FC236}">
                <a16:creationId xmlns:a16="http://schemas.microsoft.com/office/drawing/2014/main" id="{23D7D2A1-636D-4EC6-83B5-2D04034F9FE4}"/>
              </a:ext>
            </a:extLst>
          </p:cNvPr>
          <p:cNvSpPr txBox="1"/>
          <p:nvPr/>
        </p:nvSpPr>
        <p:spPr>
          <a:xfrm>
            <a:off x="9820959" y="7906129"/>
            <a:ext cx="7168499" cy="334963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spcBef>
                <a:spcPts val="2000"/>
              </a:spcBef>
              <a:buSzPct val="100000"/>
              <a:defRPr sz="4100" b="1">
                <a:solidFill>
                  <a:srgbClr val="FFFFFF"/>
                </a:solidFill>
                <a:latin typeface="Arial"/>
                <a:ea typeface="Arial"/>
                <a:cs typeface="Arial"/>
                <a:sym typeface="Arial"/>
              </a:defRPr>
            </a:pPr>
            <a:r>
              <a:rPr lang="en-GB" dirty="0"/>
              <a:t>The Future Homes Standard</a:t>
            </a:r>
          </a:p>
          <a:p>
            <a:pPr>
              <a:spcBef>
                <a:spcPts val="2000"/>
              </a:spcBef>
              <a:buSzPct val="100000"/>
              <a:defRPr sz="4100" b="1">
                <a:solidFill>
                  <a:srgbClr val="FFFFFF"/>
                </a:solidFill>
                <a:latin typeface="Arial"/>
                <a:ea typeface="Arial"/>
                <a:cs typeface="Arial"/>
                <a:sym typeface="Arial"/>
              </a:defRPr>
            </a:pPr>
            <a:r>
              <a:rPr lang="en-GB" sz="3200" dirty="0"/>
              <a:t>2019 Consultation on changes to Part L (conservation of fuel and power) and Part F (ventilation) of the Building Regulations for new dwellings.</a:t>
            </a:r>
            <a:endParaRPr dirty="0"/>
          </a:p>
        </p:txBody>
      </p:sp>
      <p:pic>
        <p:nvPicPr>
          <p:cNvPr id="3" name="Picture 2" descr="A picture containing knife, table&#10;&#10;Description automatically generated">
            <a:extLst>
              <a:ext uri="{FF2B5EF4-FFF2-40B4-BE49-F238E27FC236}">
                <a16:creationId xmlns:a16="http://schemas.microsoft.com/office/drawing/2014/main" id="{16CF2A25-E6C9-459D-B83C-15F7013A73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9064" y="3653425"/>
            <a:ext cx="7213244" cy="3606623"/>
          </a:xfrm>
          <a:prstGeom prst="rect">
            <a:avLst/>
          </a:prstGeom>
        </p:spPr>
      </p:pic>
      <p:sp>
        <p:nvSpPr>
          <p:cNvPr id="14" name="ISO9001 Certified">
            <a:extLst>
              <a:ext uri="{FF2B5EF4-FFF2-40B4-BE49-F238E27FC236}">
                <a16:creationId xmlns:a16="http://schemas.microsoft.com/office/drawing/2014/main" id="{0595FCCB-4B68-43EF-8697-2437025BD84B}"/>
              </a:ext>
            </a:extLst>
          </p:cNvPr>
          <p:cNvSpPr txBox="1"/>
          <p:nvPr/>
        </p:nvSpPr>
        <p:spPr>
          <a:xfrm>
            <a:off x="19329312" y="12982424"/>
            <a:ext cx="2562534" cy="62484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defRPr sz="2300"/>
            </a:lvl1pPr>
          </a:lstStyle>
          <a:p>
            <a:r>
              <a:rPr dirty="0"/>
              <a:t>ISO9001 Certified</a:t>
            </a:r>
          </a:p>
        </p:txBody>
      </p:sp>
      <p:pic>
        <p:nvPicPr>
          <p:cNvPr id="15" name="image691584.png" descr="image691584.png">
            <a:extLst>
              <a:ext uri="{FF2B5EF4-FFF2-40B4-BE49-F238E27FC236}">
                <a16:creationId xmlns:a16="http://schemas.microsoft.com/office/drawing/2014/main" id="{87BB085F-B6C1-4F01-A394-61EED7F54463}"/>
              </a:ext>
            </a:extLst>
          </p:cNvPr>
          <p:cNvPicPr>
            <a:picLocks noChangeAspect="1"/>
          </p:cNvPicPr>
          <p:nvPr/>
        </p:nvPicPr>
        <p:blipFill>
          <a:blip r:embed="rId9"/>
          <a:stretch>
            <a:fillRect/>
          </a:stretch>
        </p:blipFill>
        <p:spPr>
          <a:xfrm>
            <a:off x="12318162" y="13083849"/>
            <a:ext cx="6846138" cy="394220"/>
          </a:xfrm>
          <a:prstGeom prst="rect">
            <a:avLst/>
          </a:prstGeom>
          <a:ln w="12700">
            <a:miter lim="400000"/>
          </a:ln>
        </p:spPr>
      </p:pic>
      <p:sp>
        <p:nvSpPr>
          <p:cNvPr id="16" name="Rectangle 15">
            <a:extLst>
              <a:ext uri="{FF2B5EF4-FFF2-40B4-BE49-F238E27FC236}">
                <a16:creationId xmlns:a16="http://schemas.microsoft.com/office/drawing/2014/main" id="{810CF9B6-9E71-4734-AF3F-BB97BA112467}"/>
              </a:ext>
            </a:extLst>
          </p:cNvPr>
          <p:cNvSpPr/>
          <p:nvPr/>
        </p:nvSpPr>
        <p:spPr>
          <a:xfrm>
            <a:off x="9184102" y="12307781"/>
            <a:ext cx="15374186" cy="461665"/>
          </a:xfrm>
          <a:prstGeom prst="rect">
            <a:avLst/>
          </a:prstGeom>
        </p:spPr>
        <p:txBody>
          <a:bodyPr wrap="square">
            <a:spAutoFit/>
          </a:bodyPr>
          <a:lstStyle/>
          <a:p>
            <a:pPr algn="ctr">
              <a:defRPr sz="2000">
                <a:solidFill>
                  <a:srgbClr val="000000"/>
                </a:solidFill>
                <a:latin typeface="Arial"/>
                <a:ea typeface="Arial"/>
                <a:cs typeface="Arial"/>
                <a:sym typeface="Arial"/>
              </a:defRPr>
            </a:pPr>
            <a:r>
              <a:rPr lang="de-DE" sz="2400" b="1" dirty="0">
                <a:solidFill>
                  <a:schemeClr val="tx1">
                    <a:lumMod val="75000"/>
                    <a:lumOff val="25000"/>
                  </a:schemeClr>
                </a:solidFill>
                <a:latin typeface="+mj-lt"/>
              </a:rPr>
              <a:t>Tel: 0207 099 3636     *     info@londonbuildingcontrol.co.uk     *     www.londonbuildingcontrol.co.uk</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202"/>
                                        </p:tgtEl>
                                        <p:attrNameLst>
                                          <p:attrName>style.visibility</p:attrName>
                                        </p:attrNameLst>
                                      </p:cBhvr>
                                      <p:to>
                                        <p:strVal val="visible"/>
                                      </p:to>
                                    </p:set>
                                    <p:animEffect transition="in" filter="wipe(right)">
                                      <p:cBhvr>
                                        <p:cTn id="7" dur="500"/>
                                        <p:tgtEl>
                                          <p:spTgt spid="20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advAuto="0"/>
      <p:bldP spid="17" grpId="0" animBg="1" advAuto="0"/>
    </p:bldLst>
  </p:timing>
</p:sld>
</file>

<file path=ppt/theme/theme1.xml><?xml version="1.0" encoding="utf-8"?>
<a:theme xmlns:a="http://schemas.openxmlformats.org/drawingml/2006/main" name="Default Theme">
  <a:themeElements>
    <a:clrScheme name="Default Theme">
      <a:dk1>
        <a:srgbClr val="262626"/>
      </a:dk1>
      <a:lt1>
        <a:srgbClr val="FFFFFF"/>
      </a:lt1>
      <a:dk2>
        <a:srgbClr val="A7A7A7"/>
      </a:dk2>
      <a:lt2>
        <a:srgbClr val="535353"/>
      </a:lt2>
      <a:accent1>
        <a:srgbClr val="3D94AE"/>
      </a:accent1>
      <a:accent2>
        <a:srgbClr val="67C6D4"/>
      </a:accent2>
      <a:accent3>
        <a:srgbClr val="2C6C7A"/>
      </a:accent3>
      <a:accent4>
        <a:srgbClr val="85FFF0"/>
      </a:accent4>
      <a:accent5>
        <a:srgbClr val="3D579F"/>
      </a:accent5>
      <a:accent6>
        <a:srgbClr val="75CFD9"/>
      </a:accent6>
      <a:hlink>
        <a:srgbClr val="0000FF"/>
      </a:hlink>
      <a:folHlink>
        <a:srgbClr val="FF00FF"/>
      </a:folHlink>
    </a:clrScheme>
    <a:fontScheme name="Default Theme">
      <a:majorFont>
        <a:latin typeface="Calibri"/>
        <a:ea typeface="Calibri"/>
        <a:cs typeface="Calibri"/>
      </a:majorFont>
      <a:minorFont>
        <a:latin typeface="Helvetica"/>
        <a:ea typeface="Helvetica"/>
        <a:cs typeface="Helvetica"/>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101600" dist="508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63500" cap="flat">
          <a:solidFill>
            <a:schemeClr val="accent1"/>
          </a:solidFill>
          <a:prstDash val="solid"/>
          <a:round/>
        </a:ln>
        <a:effectLst/>
        <a:sp3d/>
      </a:spPr>
      <a:bodyPr rot="0" spcFirstLastPara="1" vertOverflow="overflow" horzOverflow="overflow" vert="horz" wrap="square" lIns="121919" tIns="121919" rIns="121919" bIns="121919"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chemeClr val="accent1"/>
          </a:solidFill>
          <a:prstDash val="solid"/>
          <a:round/>
        </a:ln>
        <a:effectLst>
          <a:outerShdw blurRad="101600" dist="508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21919" tIns="121919" rIns="121919" bIns="121919"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Theme">
  <a:themeElements>
    <a:clrScheme name="Default Theme">
      <a:dk1>
        <a:srgbClr val="000000"/>
      </a:dk1>
      <a:lt1>
        <a:srgbClr val="FFFFFF"/>
      </a:lt1>
      <a:dk2>
        <a:srgbClr val="A7A7A7"/>
      </a:dk2>
      <a:lt2>
        <a:srgbClr val="535353"/>
      </a:lt2>
      <a:accent1>
        <a:srgbClr val="3D94AE"/>
      </a:accent1>
      <a:accent2>
        <a:srgbClr val="67C6D4"/>
      </a:accent2>
      <a:accent3>
        <a:srgbClr val="2C6C7A"/>
      </a:accent3>
      <a:accent4>
        <a:srgbClr val="85FFF0"/>
      </a:accent4>
      <a:accent5>
        <a:srgbClr val="3D579F"/>
      </a:accent5>
      <a:accent6>
        <a:srgbClr val="75CFD9"/>
      </a:accent6>
      <a:hlink>
        <a:srgbClr val="0000FF"/>
      </a:hlink>
      <a:folHlink>
        <a:srgbClr val="FF00FF"/>
      </a:folHlink>
    </a:clrScheme>
    <a:fontScheme name="Default Theme">
      <a:majorFont>
        <a:latin typeface="Calibri"/>
        <a:ea typeface="Calibri"/>
        <a:cs typeface="Calibri"/>
      </a:majorFont>
      <a:minorFont>
        <a:latin typeface="Helvetica"/>
        <a:ea typeface="Helvetica"/>
        <a:cs typeface="Helvetica"/>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101600" dist="508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63500" cap="flat">
          <a:solidFill>
            <a:schemeClr val="accent1"/>
          </a:solidFill>
          <a:prstDash val="solid"/>
          <a:round/>
        </a:ln>
        <a:effectLst/>
        <a:sp3d/>
      </a:spPr>
      <a:bodyPr rot="0" spcFirstLastPara="1" vertOverflow="overflow" horzOverflow="overflow" vert="horz" wrap="square" lIns="121919" tIns="121919" rIns="121919" bIns="121919"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chemeClr val="accent1"/>
          </a:solidFill>
          <a:prstDash val="solid"/>
          <a:round/>
        </a:ln>
        <a:effectLst>
          <a:outerShdw blurRad="101600" dist="508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21919" tIns="121919" rIns="121919" bIns="121919"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262626"/>
            </a:solidFill>
            <a:effectLst/>
            <a:uFillTx/>
            <a:latin typeface="Roboto Regular"/>
            <a:ea typeface="Roboto Regular"/>
            <a:cs typeface="Roboto Regular"/>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919F66138CE34DAF2517E3722B45C9" ma:contentTypeVersion="12" ma:contentTypeDescription="Create a new document." ma:contentTypeScope="" ma:versionID="f8e854f90bdfa68c7a0db58ddbc67118">
  <xsd:schema xmlns:xsd="http://www.w3.org/2001/XMLSchema" xmlns:xs="http://www.w3.org/2001/XMLSchema" xmlns:p="http://schemas.microsoft.com/office/2006/metadata/properties" xmlns:ns2="e956fa79-ffdc-480c-8dc6-5a9fbd1f562a" xmlns:ns3="60b0d2cb-d99f-4d77-86c5-6faeaf769835" targetNamespace="http://schemas.microsoft.com/office/2006/metadata/properties" ma:root="true" ma:fieldsID="47f2f370d1bd6e72b3168d17cda0fa1f" ns2:_="" ns3:_="">
    <xsd:import namespace="e956fa79-ffdc-480c-8dc6-5a9fbd1f562a"/>
    <xsd:import namespace="60b0d2cb-d99f-4d77-86c5-6faeaf76983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56fa79-ffdc-480c-8dc6-5a9fbd1f56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0d2cb-d99f-4d77-86c5-6faeaf76983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9176EF-BC3D-4ACB-B828-295D012F2103}">
  <ds:schemaRefs>
    <ds:schemaRef ds:uri="http://schemas.microsoft.com/sharepoint/v3/contenttype/forms"/>
  </ds:schemaRefs>
</ds:datastoreItem>
</file>

<file path=customXml/itemProps2.xml><?xml version="1.0" encoding="utf-8"?>
<ds:datastoreItem xmlns:ds="http://schemas.openxmlformats.org/officeDocument/2006/customXml" ds:itemID="{FFD80182-6FC9-4C4D-858B-1EF3953D27E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0196FFB-1EA1-4E5F-8CFC-20781F50B3DC}"/>
</file>

<file path=docProps/app.xml><?xml version="1.0" encoding="utf-8"?>
<Properties xmlns="http://schemas.openxmlformats.org/officeDocument/2006/extended-properties" xmlns:vt="http://schemas.openxmlformats.org/officeDocument/2006/docPropsVTypes">
  <TotalTime>129</TotalTime>
  <Words>3776</Words>
  <Application>Microsoft Office PowerPoint</Application>
  <PresentationFormat>Custom</PresentationFormat>
  <Paragraphs>216</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Roboto Regular</vt:lpstr>
      <vt:lpstr>Wingdings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Maria Apps</cp:lastModifiedBy>
  <cp:revision>4</cp:revision>
  <dcterms:modified xsi:type="dcterms:W3CDTF">2020-04-14T08:29:18Z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0x0101005F919F66138CE34DAF2517E3722B45C9</vt:lpwstr>
  </property>
</Properties>
</file>